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</p:sldIdLst>
  <p:sldSz cy="5143500" cx="9144000"/>
  <p:notesSz cx="6858000" cy="9144000"/>
  <p:embeddedFontLst>
    <p:embeddedFont>
      <p:font typeface="Fira Sans Black"/>
      <p:bold r:id="rId24"/>
      <p:boldItalic r:id="rId25"/>
    </p:embeddedFont>
    <p:embeddedFont>
      <p:font typeface="Fira Sans"/>
      <p:regular r:id="rId26"/>
      <p:bold r:id="rId27"/>
      <p:italic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font" Target="fonts/FiraSansBlack-bold.fntdata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FiraSans-regular.fntdata"/><Relationship Id="rId25" Type="http://schemas.openxmlformats.org/officeDocument/2006/relationships/font" Target="fonts/FiraSansBlack-boldItalic.fntdata"/><Relationship Id="rId28" Type="http://schemas.openxmlformats.org/officeDocument/2006/relationships/font" Target="fonts/FiraSans-italic.fntdata"/><Relationship Id="rId27" Type="http://schemas.openxmlformats.org/officeDocument/2006/relationships/font" Target="fonts/FiraSans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FiraSans-bold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csrc.nist.gov/glossary/term/internet_of_things_IoT" TargetMode="External"/><Relationship Id="rId3" Type="http://schemas.openxmlformats.org/officeDocument/2006/relationships/hyperlink" Target="https://media-assets.vanityfair.it/photos/6156bef1f87918b361109fe1/4:3/w_1144,h_858,c_limit/smartwatch-p.jpg" TargetMode="External"/><Relationship Id="rId4" Type="http://schemas.openxmlformats.org/officeDocument/2006/relationships/hyperlink" Target="https://researchleap.com/wp-content/uploads/2021/09/Usine-du-futur_0-scaled.jpg" TargetMode="External"/><Relationship Id="rId5" Type="http://schemas.openxmlformats.org/officeDocument/2006/relationships/hyperlink" Target="https://www.tradeinn.com/techinn/no/xiaomi-smart-kaffetrakter-seven-me-cm162/138242138/p" TargetMode="External"/><Relationship Id="rId6" Type="http://schemas.openxmlformats.org/officeDocument/2006/relationships/hyperlink" Target="https://bernardmarr.com/img/10%20Amazing%20Examples%20of%20Robotic%20Process%20Automation%20in%20Practice.png" TargetMode="Externa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2eff10e888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12eff10e888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120354362c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120354362c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2f9a476312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12f9a476312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</a:t>
            </a:r>
            <a:r>
              <a:rPr lang="en"/>
              <a:t>source: https://www.kindpng.com/imgv/ihxxmwT_oil-platform-png-transparent-png/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2f9a476312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12f9a476312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source: http://mobileimages.lowes.com/productimages/24e275a9-4854-46df-bdb5-fb107f7ff801/09593456.jpg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2eff10e888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12eff10e888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source: https://physicsworld.com/wp-content/uploads/2019/10/Health-monitor-cropped.jpg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2eff10e888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12eff10e888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40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120354362c0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120354362c0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3ba13f6e0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3ba13f6e0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3ba13f6e00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13ba13f6e00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130a7840116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130a7840116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132afc0b85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132afc0b85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12eff10e888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12eff10e888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 citation: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https://csrc.nist.gov/glossary/term/internet_of_things_IoT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 image: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https://media-assets.vanityfair.it/photos/6156bef1f87918b361109fe1/4:3/w_1144,h_858,c_limit/smartwatch-p.jpg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https://researchleap.com/wp-content/uploads/2021/09/Usine-du-futur_0-scaled.jpg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5"/>
              </a:rPr>
              <a:t>https://www.tradeinn.com/techinn/no/xiaomi-smart-kaffetrakter-seven-me-cm162/138242138/p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6"/>
              </a:rPr>
              <a:t>https://bernardmarr.com/img/10%20Amazing%20Examples%20of%20Robotic%20Process%20Automation%20in%20Practice.png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12eff10e888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12eff10e888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2eff10e888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12eff10e888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 images: https://www.techtarget.com/iotagenda/tip/Top-12-most-commonly-used-IoT-protocols-and-standards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962ef91124_0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962ef91124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31587fd169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31587fd169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 image: https://www.avast.com/it-it/c-keylogger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2eff10e888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12eff10e888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12f9a476312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12f9a476312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source: https://commons.m.wikimedia.org/wiki/File:FreeRTOS_logo_2005.svg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4766850" y="1445000"/>
            <a:ext cx="3567000" cy="142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4766850" y="2905900"/>
            <a:ext cx="35670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Fira Sans Black"/>
              <a:buNone/>
              <a:defRPr>
                <a:latin typeface="Fira Sans Black"/>
                <a:ea typeface="Fira Sans Black"/>
                <a:cs typeface="Fira Sans Black"/>
                <a:sym typeface="Fira Sans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Fira Sans Black"/>
              <a:buNone/>
              <a:defRPr>
                <a:latin typeface="Fira Sans Black"/>
                <a:ea typeface="Fira Sans Black"/>
                <a:cs typeface="Fira Sans Black"/>
                <a:sym typeface="Fira Sans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Fira Sans Black"/>
              <a:buNone/>
              <a:defRPr>
                <a:latin typeface="Fira Sans Black"/>
                <a:ea typeface="Fira Sans Black"/>
                <a:cs typeface="Fira Sans Black"/>
                <a:sym typeface="Fira Sans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Fira Sans Black"/>
              <a:buNone/>
              <a:defRPr>
                <a:latin typeface="Fira Sans Black"/>
                <a:ea typeface="Fira Sans Black"/>
                <a:cs typeface="Fira Sans Black"/>
                <a:sym typeface="Fira Sans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Fira Sans Black"/>
              <a:buNone/>
              <a:defRPr>
                <a:latin typeface="Fira Sans Black"/>
                <a:ea typeface="Fira Sans Black"/>
                <a:cs typeface="Fira Sans Black"/>
                <a:sym typeface="Fira Sans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Fira Sans Black"/>
              <a:buNone/>
              <a:defRPr>
                <a:latin typeface="Fira Sans Black"/>
                <a:ea typeface="Fira Sans Black"/>
                <a:cs typeface="Fira Sans Black"/>
                <a:sym typeface="Fira Sans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Fira Sans Black"/>
              <a:buNone/>
              <a:defRPr>
                <a:latin typeface="Fira Sans Black"/>
                <a:ea typeface="Fira Sans Black"/>
                <a:cs typeface="Fira Sans Black"/>
                <a:sym typeface="Fira Sans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Fira Sans Black"/>
              <a:buNone/>
              <a:defRPr>
                <a:latin typeface="Fira Sans Black"/>
                <a:ea typeface="Fira Sans Black"/>
                <a:cs typeface="Fira Sans Black"/>
                <a:sym typeface="Fira Sans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Fira Sans Black"/>
              <a:buNone/>
              <a:defRPr>
                <a:latin typeface="Fira Sans Black"/>
                <a:ea typeface="Fira Sans Black"/>
                <a:cs typeface="Fira Sans Black"/>
                <a:sym typeface="Fira Sans Black"/>
              </a:defRPr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457200" y="1152475"/>
            <a:ext cx="8229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Fira Sans"/>
              <a:buChar char="●"/>
              <a:defRPr>
                <a:latin typeface="Fira Sans"/>
                <a:ea typeface="Fira Sans"/>
                <a:cs typeface="Fira Sans"/>
                <a:sym typeface="Fira Sans"/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Font typeface="Fira Sans"/>
              <a:buChar char="○"/>
              <a:defRPr>
                <a:latin typeface="Fira Sans"/>
                <a:ea typeface="Fira Sans"/>
                <a:cs typeface="Fira Sans"/>
                <a:sym typeface="Fira Sans"/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Font typeface="Fira Sans"/>
              <a:buChar char="■"/>
              <a:defRPr>
                <a:latin typeface="Fira Sans"/>
                <a:ea typeface="Fira Sans"/>
                <a:cs typeface="Fira Sans"/>
                <a:sym typeface="Fira Sans"/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Font typeface="Fira Sans"/>
              <a:buChar char="●"/>
              <a:defRPr>
                <a:latin typeface="Fira Sans"/>
                <a:ea typeface="Fira Sans"/>
                <a:cs typeface="Fira Sans"/>
                <a:sym typeface="Fira Sans"/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Font typeface="Fira Sans"/>
              <a:buChar char="○"/>
              <a:defRPr>
                <a:latin typeface="Fira Sans"/>
                <a:ea typeface="Fira Sans"/>
                <a:cs typeface="Fira Sans"/>
                <a:sym typeface="Fira Sans"/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Font typeface="Fira Sans"/>
              <a:buChar char="■"/>
              <a:defRPr>
                <a:latin typeface="Fira Sans"/>
                <a:ea typeface="Fira Sans"/>
                <a:cs typeface="Fira Sans"/>
                <a:sym typeface="Fira Sans"/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Font typeface="Fira Sans"/>
              <a:buChar char="●"/>
              <a:defRPr>
                <a:latin typeface="Fira Sans"/>
                <a:ea typeface="Fira Sans"/>
                <a:cs typeface="Fira Sans"/>
                <a:sym typeface="Fira Sans"/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Font typeface="Fira Sans"/>
              <a:buChar char="○"/>
              <a:defRPr>
                <a:latin typeface="Fira Sans"/>
                <a:ea typeface="Fira Sans"/>
                <a:cs typeface="Fira Sans"/>
                <a:sym typeface="Fira Sans"/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Font typeface="Fira Sans"/>
              <a:buChar char="■"/>
              <a:defRPr>
                <a:latin typeface="Fira Sans"/>
                <a:ea typeface="Fira Sans"/>
                <a:cs typeface="Fira Sans"/>
                <a:sym typeface="Fira Sans"/>
              </a:defRPr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b="1" sz="2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b="1" sz="2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b="1" sz="2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b="1" sz="2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b="1" sz="2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b="1" sz="2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b="1" sz="2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b="1" sz="2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b="1" sz="2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152475"/>
            <a:ext cx="8229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"/>
              <a:buChar char="●"/>
              <a:defRPr sz="1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○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■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●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○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■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●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○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Fira Sans"/>
              <a:buChar char="■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5.jpg"/><Relationship Id="rId4" Type="http://schemas.openxmlformats.org/officeDocument/2006/relationships/image" Target="../media/image16.jpg"/><Relationship Id="rId5" Type="http://schemas.openxmlformats.org/officeDocument/2006/relationships/image" Target="../media/image17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8.png"/><Relationship Id="rId4" Type="http://schemas.openxmlformats.org/officeDocument/2006/relationships/image" Target="../media/image14.png"/><Relationship Id="rId5" Type="http://schemas.openxmlformats.org/officeDocument/2006/relationships/image" Target="../media/image1.png"/><Relationship Id="rId6" Type="http://schemas.openxmlformats.org/officeDocument/2006/relationships/image" Target="../media/image1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oogle Shape;54;p13"/>
          <p:cNvGrpSpPr/>
          <p:nvPr/>
        </p:nvGrpSpPr>
        <p:grpSpPr>
          <a:xfrm>
            <a:off x="-2395492" y="1206887"/>
            <a:ext cx="6967495" cy="3975885"/>
            <a:chOff x="2925068" y="2092209"/>
            <a:chExt cx="3288881" cy="1876746"/>
          </a:xfrm>
        </p:grpSpPr>
        <p:sp>
          <p:nvSpPr>
            <p:cNvPr id="55" name="Google Shape;55;p13"/>
            <p:cNvSpPr/>
            <p:nvPr/>
          </p:nvSpPr>
          <p:spPr>
            <a:xfrm>
              <a:off x="3215525" y="2092209"/>
              <a:ext cx="2707966" cy="1691850"/>
            </a:xfrm>
            <a:custGeom>
              <a:rect b="b" l="l" r="r" t="t"/>
              <a:pathLst>
                <a:path extrusionOk="0" h="51424" w="82309">
                  <a:moveTo>
                    <a:pt x="2334" y="0"/>
                  </a:moveTo>
                  <a:cubicBezTo>
                    <a:pt x="1036" y="0"/>
                    <a:pt x="0" y="1036"/>
                    <a:pt x="0" y="2334"/>
                  </a:cubicBezTo>
                  <a:lnTo>
                    <a:pt x="0" y="51423"/>
                  </a:lnTo>
                  <a:lnTo>
                    <a:pt x="82308" y="51423"/>
                  </a:lnTo>
                  <a:lnTo>
                    <a:pt x="82308" y="2334"/>
                  </a:lnTo>
                  <a:cubicBezTo>
                    <a:pt x="82308" y="1036"/>
                    <a:pt x="81273" y="0"/>
                    <a:pt x="799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13"/>
            <p:cNvSpPr/>
            <p:nvPr/>
          </p:nvSpPr>
          <p:spPr>
            <a:xfrm>
              <a:off x="3323634" y="2235192"/>
              <a:ext cx="2492537" cy="1468557"/>
            </a:xfrm>
            <a:custGeom>
              <a:rect b="b" l="l" r="r" t="t"/>
              <a:pathLst>
                <a:path extrusionOk="0" h="44637" w="75761">
                  <a:moveTo>
                    <a:pt x="1" y="0"/>
                  </a:moveTo>
                  <a:lnTo>
                    <a:pt x="1" y="44637"/>
                  </a:lnTo>
                  <a:lnTo>
                    <a:pt x="75760" y="44637"/>
                  </a:lnTo>
                  <a:lnTo>
                    <a:pt x="7576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13"/>
            <p:cNvSpPr/>
            <p:nvPr/>
          </p:nvSpPr>
          <p:spPr>
            <a:xfrm>
              <a:off x="2925068" y="3784023"/>
              <a:ext cx="3288881" cy="184931"/>
            </a:xfrm>
            <a:custGeom>
              <a:rect b="b" l="l" r="r" t="t"/>
              <a:pathLst>
                <a:path extrusionOk="0" h="5621" w="99966">
                  <a:moveTo>
                    <a:pt x="1" y="0"/>
                  </a:moveTo>
                  <a:lnTo>
                    <a:pt x="1" y="2703"/>
                  </a:lnTo>
                  <a:cubicBezTo>
                    <a:pt x="1" y="4310"/>
                    <a:pt x="1311" y="5620"/>
                    <a:pt x="2918" y="5620"/>
                  </a:cubicBezTo>
                  <a:lnTo>
                    <a:pt x="97049" y="5620"/>
                  </a:lnTo>
                  <a:cubicBezTo>
                    <a:pt x="98656" y="5620"/>
                    <a:pt x="99966" y="4310"/>
                    <a:pt x="99966" y="2703"/>
                  </a:cubicBezTo>
                  <a:lnTo>
                    <a:pt x="9996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13"/>
            <p:cNvSpPr/>
            <p:nvPr/>
          </p:nvSpPr>
          <p:spPr>
            <a:xfrm>
              <a:off x="4180924" y="3783234"/>
              <a:ext cx="777592" cy="56062"/>
            </a:xfrm>
            <a:custGeom>
              <a:rect b="b" l="l" r="r" t="t"/>
              <a:pathLst>
                <a:path extrusionOk="0" h="1704" w="23635">
                  <a:moveTo>
                    <a:pt x="0" y="1"/>
                  </a:moveTo>
                  <a:lnTo>
                    <a:pt x="0" y="822"/>
                  </a:lnTo>
                  <a:cubicBezTo>
                    <a:pt x="0" y="1310"/>
                    <a:pt x="405" y="1703"/>
                    <a:pt x="881" y="1703"/>
                  </a:cubicBezTo>
                  <a:lnTo>
                    <a:pt x="22753" y="1703"/>
                  </a:lnTo>
                  <a:cubicBezTo>
                    <a:pt x="23229" y="1703"/>
                    <a:pt x="23622" y="1310"/>
                    <a:pt x="23634" y="822"/>
                  </a:cubicBezTo>
                  <a:lnTo>
                    <a:pt x="2363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13"/>
            <p:cNvSpPr/>
            <p:nvPr/>
          </p:nvSpPr>
          <p:spPr>
            <a:xfrm>
              <a:off x="3323059" y="2235192"/>
              <a:ext cx="2492899" cy="1468557"/>
            </a:xfrm>
            <a:custGeom>
              <a:rect b="b" l="l" r="r" t="t"/>
              <a:pathLst>
                <a:path extrusionOk="0" h="44637" w="75772">
                  <a:moveTo>
                    <a:pt x="1" y="0"/>
                  </a:moveTo>
                  <a:lnTo>
                    <a:pt x="1" y="44637"/>
                  </a:lnTo>
                  <a:lnTo>
                    <a:pt x="7577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13"/>
            <p:cNvSpPr/>
            <p:nvPr/>
          </p:nvSpPr>
          <p:spPr>
            <a:xfrm>
              <a:off x="4150738" y="2399297"/>
              <a:ext cx="837535" cy="1077278"/>
            </a:xfrm>
            <a:custGeom>
              <a:rect b="b" l="l" r="r" t="t"/>
              <a:pathLst>
                <a:path extrusionOk="0" h="32744" w="25457">
                  <a:moveTo>
                    <a:pt x="12728" y="1"/>
                  </a:moveTo>
                  <a:lnTo>
                    <a:pt x="1" y="3775"/>
                  </a:lnTo>
                  <a:lnTo>
                    <a:pt x="1" y="22182"/>
                  </a:lnTo>
                  <a:cubicBezTo>
                    <a:pt x="5156" y="31398"/>
                    <a:pt x="12728" y="32743"/>
                    <a:pt x="12728" y="32743"/>
                  </a:cubicBezTo>
                  <a:cubicBezTo>
                    <a:pt x="12728" y="32743"/>
                    <a:pt x="20301" y="31386"/>
                    <a:pt x="25456" y="22182"/>
                  </a:cubicBezTo>
                  <a:lnTo>
                    <a:pt x="25456" y="3775"/>
                  </a:lnTo>
                  <a:lnTo>
                    <a:pt x="127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13"/>
            <p:cNvSpPr/>
            <p:nvPr/>
          </p:nvSpPr>
          <p:spPr>
            <a:xfrm>
              <a:off x="4176203" y="2431835"/>
              <a:ext cx="786606" cy="1012201"/>
            </a:xfrm>
            <a:custGeom>
              <a:rect b="b" l="l" r="r" t="t"/>
              <a:pathLst>
                <a:path extrusionOk="0" fill="none" h="30766" w="23909">
                  <a:moveTo>
                    <a:pt x="11954" y="0"/>
                  </a:moveTo>
                  <a:lnTo>
                    <a:pt x="1" y="3560"/>
                  </a:lnTo>
                  <a:lnTo>
                    <a:pt x="1" y="20860"/>
                  </a:lnTo>
                  <a:cubicBezTo>
                    <a:pt x="4846" y="29504"/>
                    <a:pt x="11954" y="30766"/>
                    <a:pt x="11954" y="30766"/>
                  </a:cubicBezTo>
                  <a:cubicBezTo>
                    <a:pt x="11954" y="30766"/>
                    <a:pt x="19062" y="29504"/>
                    <a:pt x="23908" y="20860"/>
                  </a:cubicBezTo>
                  <a:lnTo>
                    <a:pt x="23908" y="3560"/>
                  </a:lnTo>
                  <a:close/>
                </a:path>
              </a:pathLst>
            </a:custGeom>
            <a:noFill/>
            <a:ln cap="flat" cmpd="sng" w="7750">
              <a:solidFill>
                <a:srgbClr val="FCFCFC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13"/>
            <p:cNvSpPr/>
            <p:nvPr/>
          </p:nvSpPr>
          <p:spPr>
            <a:xfrm>
              <a:off x="4479392" y="2781627"/>
              <a:ext cx="180226" cy="313011"/>
            </a:xfrm>
            <a:custGeom>
              <a:rect b="b" l="l" r="r" t="t"/>
              <a:pathLst>
                <a:path extrusionOk="0" h="9514" w="5478">
                  <a:moveTo>
                    <a:pt x="2739" y="0"/>
                  </a:moveTo>
                  <a:cubicBezTo>
                    <a:pt x="1227" y="0"/>
                    <a:pt x="1" y="1239"/>
                    <a:pt x="1" y="2739"/>
                  </a:cubicBezTo>
                  <a:cubicBezTo>
                    <a:pt x="1" y="3810"/>
                    <a:pt x="608" y="4715"/>
                    <a:pt x="1501" y="5180"/>
                  </a:cubicBezTo>
                  <a:lnTo>
                    <a:pt x="1489" y="5180"/>
                  </a:lnTo>
                  <a:lnTo>
                    <a:pt x="310" y="9513"/>
                  </a:lnTo>
                  <a:lnTo>
                    <a:pt x="5168" y="9513"/>
                  </a:lnTo>
                  <a:lnTo>
                    <a:pt x="3978" y="5180"/>
                  </a:lnTo>
                  <a:cubicBezTo>
                    <a:pt x="4871" y="4727"/>
                    <a:pt x="5478" y="3810"/>
                    <a:pt x="5478" y="2739"/>
                  </a:cubicBezTo>
                  <a:cubicBezTo>
                    <a:pt x="5478" y="1215"/>
                    <a:pt x="4251" y="0"/>
                    <a:pt x="27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13"/>
          <p:cNvSpPr txBox="1"/>
          <p:nvPr>
            <p:ph type="ctrTitle"/>
          </p:nvPr>
        </p:nvSpPr>
        <p:spPr>
          <a:xfrm>
            <a:off x="4766850" y="1445000"/>
            <a:ext cx="3567000" cy="142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FreeRTOS Monitoring on IoT devices</a:t>
            </a:r>
            <a:endParaRPr/>
          </a:p>
        </p:txBody>
      </p:sp>
      <p:sp>
        <p:nvSpPr>
          <p:cNvPr id="64" name="Google Shape;64;p13"/>
          <p:cNvSpPr txBox="1"/>
          <p:nvPr>
            <p:ph idx="1" type="subTitle"/>
          </p:nvPr>
        </p:nvSpPr>
        <p:spPr>
          <a:xfrm>
            <a:off x="4766850" y="3666100"/>
            <a:ext cx="3567000" cy="112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Daniel Guarecuco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Maja Markusson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Juan Paños</a:t>
            </a:r>
            <a:endParaRPr/>
          </a:p>
        </p:txBody>
      </p:sp>
      <p:sp>
        <p:nvSpPr>
          <p:cNvPr id="65" name="Google Shape;65;p1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2"/>
          <p:cNvSpPr txBox="1"/>
          <p:nvPr>
            <p:ph idx="1" type="subTitle"/>
          </p:nvPr>
        </p:nvSpPr>
        <p:spPr>
          <a:xfrm>
            <a:off x="579375" y="1257700"/>
            <a:ext cx="7115100" cy="324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Focused on collecting OS parameters and events:</a:t>
            </a:r>
            <a:endParaRPr/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Socket activity, Tasks running, System events</a:t>
            </a:r>
            <a:endParaRPr/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Application independent, but to extract </a:t>
            </a:r>
            <a:r>
              <a:rPr b="1" lang="en"/>
              <a:t>intelligent</a:t>
            </a:r>
            <a:r>
              <a:rPr lang="en"/>
              <a:t> information the application needs to be considered.</a:t>
            </a:r>
            <a:endParaRPr/>
          </a:p>
        </p:txBody>
      </p:sp>
      <p:sp>
        <p:nvSpPr>
          <p:cNvPr id="186" name="Google Shape;186;p22"/>
          <p:cNvSpPr txBox="1"/>
          <p:nvPr>
            <p:ph type="ctrTitle"/>
          </p:nvPr>
        </p:nvSpPr>
        <p:spPr>
          <a:xfrm>
            <a:off x="980400" y="453650"/>
            <a:ext cx="7183200" cy="70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Monitoring the FreeRTOS</a:t>
            </a:r>
            <a:endParaRPr/>
          </a:p>
        </p:txBody>
      </p:sp>
      <p:sp>
        <p:nvSpPr>
          <p:cNvPr id="187" name="Google Shape;187;p2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3"/>
          <p:cNvSpPr txBox="1"/>
          <p:nvPr>
            <p:ph type="ctrTitle"/>
          </p:nvPr>
        </p:nvSpPr>
        <p:spPr>
          <a:xfrm>
            <a:off x="1003800" y="399175"/>
            <a:ext cx="7136400" cy="98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Challenges with monitoring</a:t>
            </a:r>
            <a:endParaRPr/>
          </a:p>
        </p:txBody>
      </p:sp>
      <p:sp>
        <p:nvSpPr>
          <p:cNvPr id="193" name="Google Shape;193;p23"/>
          <p:cNvSpPr txBox="1"/>
          <p:nvPr>
            <p:ph idx="1" type="subTitle"/>
          </p:nvPr>
        </p:nvSpPr>
        <p:spPr>
          <a:xfrm>
            <a:off x="589500" y="1631550"/>
            <a:ext cx="7947300" cy="317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IoT applications are often developed in close relation to the technologies/protocols used, which makes intelligent monitoring </a:t>
            </a:r>
            <a:r>
              <a:rPr lang="en"/>
              <a:t>highly</a:t>
            </a:r>
            <a:r>
              <a:rPr lang="en"/>
              <a:t> application dependent 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Monitoring increases the use of resources, which often is limited in embedded applications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2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4"/>
          <p:cNvSpPr txBox="1"/>
          <p:nvPr>
            <p:ph type="ctrTitle"/>
          </p:nvPr>
        </p:nvSpPr>
        <p:spPr>
          <a:xfrm>
            <a:off x="1120825" y="402950"/>
            <a:ext cx="6506700" cy="7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Oil Platforms</a:t>
            </a:r>
            <a:endParaRPr/>
          </a:p>
        </p:txBody>
      </p:sp>
      <p:sp>
        <p:nvSpPr>
          <p:cNvPr id="200" name="Google Shape;200;p24"/>
          <p:cNvSpPr txBox="1"/>
          <p:nvPr>
            <p:ph idx="1" type="subTitle"/>
          </p:nvPr>
        </p:nvSpPr>
        <p:spPr>
          <a:xfrm>
            <a:off x="606000" y="1397200"/>
            <a:ext cx="4399200" cy="30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Wireless Sensor Network</a:t>
            </a:r>
            <a:endParaRPr/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Part-mesh topology</a:t>
            </a:r>
            <a:endParaRPr/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ZigBee </a:t>
            </a:r>
            <a:endParaRPr/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Safety aspect</a:t>
            </a:r>
            <a:endParaRPr/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Possible attacks</a:t>
            </a:r>
            <a:endParaRPr/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Monitoring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1" name="Google Shape;201;p24"/>
          <p:cNvPicPr preferRelativeResize="0"/>
          <p:nvPr/>
        </p:nvPicPr>
        <p:blipFill rotWithShape="1">
          <a:blip r:embed="rId3">
            <a:alphaModFix/>
          </a:blip>
          <a:srcRect b="0" l="16213" r="13044" t="1970"/>
          <a:stretch/>
        </p:blipFill>
        <p:spPr>
          <a:xfrm>
            <a:off x="5343100" y="1397200"/>
            <a:ext cx="3301050" cy="3212601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5"/>
          <p:cNvSpPr txBox="1"/>
          <p:nvPr>
            <p:ph type="ctrTitle"/>
          </p:nvPr>
        </p:nvSpPr>
        <p:spPr>
          <a:xfrm>
            <a:off x="1303200" y="522025"/>
            <a:ext cx="6537600" cy="65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Security Cameras</a:t>
            </a:r>
            <a:endParaRPr/>
          </a:p>
        </p:txBody>
      </p:sp>
      <p:sp>
        <p:nvSpPr>
          <p:cNvPr id="208" name="Google Shape;208;p25"/>
          <p:cNvSpPr txBox="1"/>
          <p:nvPr>
            <p:ph idx="1" type="subTitle"/>
          </p:nvPr>
        </p:nvSpPr>
        <p:spPr>
          <a:xfrm>
            <a:off x="5089300" y="1416600"/>
            <a:ext cx="35670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Fixed position sensors</a:t>
            </a:r>
            <a:endParaRPr/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Star topology</a:t>
            </a:r>
            <a:endParaRPr/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Wifi</a:t>
            </a:r>
            <a:endParaRPr/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Safety aspect</a:t>
            </a:r>
            <a:endParaRPr/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Possible attacks</a:t>
            </a:r>
            <a:endParaRPr/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Monitoring</a:t>
            </a:r>
            <a:endParaRPr/>
          </a:p>
        </p:txBody>
      </p:sp>
      <p:pic>
        <p:nvPicPr>
          <p:cNvPr id="209" name="Google Shape;20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0875" y="1504675"/>
            <a:ext cx="2785100" cy="2785100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6"/>
          <p:cNvSpPr txBox="1"/>
          <p:nvPr>
            <p:ph idx="1" type="subTitle"/>
          </p:nvPr>
        </p:nvSpPr>
        <p:spPr>
          <a:xfrm>
            <a:off x="460600" y="1180950"/>
            <a:ext cx="4391100" cy="359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Elderly health monitoring</a:t>
            </a:r>
            <a:endParaRPr/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Star</a:t>
            </a:r>
            <a:r>
              <a:rPr lang="en"/>
              <a:t> topology</a:t>
            </a:r>
            <a:endParaRPr/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WiFi</a:t>
            </a:r>
            <a:endParaRPr/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Privacy </a:t>
            </a:r>
            <a:endParaRPr/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Possible attacks</a:t>
            </a:r>
            <a:endParaRPr/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Monitoring</a:t>
            </a:r>
            <a:endParaRPr/>
          </a:p>
        </p:txBody>
      </p:sp>
      <p:sp>
        <p:nvSpPr>
          <p:cNvPr id="216" name="Google Shape;216;p26"/>
          <p:cNvSpPr txBox="1"/>
          <p:nvPr>
            <p:ph type="ctrTitle"/>
          </p:nvPr>
        </p:nvSpPr>
        <p:spPr>
          <a:xfrm>
            <a:off x="2239400" y="407600"/>
            <a:ext cx="4147800" cy="70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Health Monitors</a:t>
            </a:r>
            <a:endParaRPr/>
          </a:p>
        </p:txBody>
      </p:sp>
      <p:pic>
        <p:nvPicPr>
          <p:cNvPr id="217" name="Google Shape;21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11800" y="1767750"/>
            <a:ext cx="3603451" cy="2257107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2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7"/>
          <p:cNvSpPr txBox="1"/>
          <p:nvPr>
            <p:ph idx="1" type="subTitle"/>
          </p:nvPr>
        </p:nvSpPr>
        <p:spPr>
          <a:xfrm>
            <a:off x="151075" y="1395900"/>
            <a:ext cx="5112300" cy="23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Implementing health monitoring </a:t>
            </a:r>
            <a:endParaRPr/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Using the ESP32 board</a:t>
            </a:r>
            <a:endParaRPr/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Added </a:t>
            </a:r>
            <a:r>
              <a:rPr lang="en"/>
              <a:t>FreeRTOS+</a:t>
            </a:r>
            <a:r>
              <a:rPr lang="en"/>
              <a:t>esp-lwip</a:t>
            </a:r>
            <a:r>
              <a:rPr lang="en"/>
              <a:t> support</a:t>
            </a:r>
            <a:endParaRPr/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Monitoring </a:t>
            </a:r>
            <a:r>
              <a:rPr lang="en"/>
              <a:t>sockets + Network activity + DoS attacks.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27"/>
          <p:cNvSpPr txBox="1"/>
          <p:nvPr>
            <p:ph type="ctrTitle"/>
          </p:nvPr>
        </p:nvSpPr>
        <p:spPr>
          <a:xfrm>
            <a:off x="374125" y="495750"/>
            <a:ext cx="4483200" cy="70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 </a:t>
            </a:r>
            <a:endParaRPr/>
          </a:p>
        </p:txBody>
      </p:sp>
      <p:sp>
        <p:nvSpPr>
          <p:cNvPr id="225" name="Google Shape;225;p27"/>
          <p:cNvSpPr/>
          <p:nvPr/>
        </p:nvSpPr>
        <p:spPr>
          <a:xfrm>
            <a:off x="5588750" y="330075"/>
            <a:ext cx="3331800" cy="1337100"/>
          </a:xfrm>
          <a:prstGeom prst="snip1Rect">
            <a:avLst>
              <a:gd fmla="val 16667" name="adj"/>
            </a:avLst>
          </a:prstGeom>
          <a:solidFill>
            <a:srgbClr val="EAD1DC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Dual core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Bluetooth and WiFi support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ESP-IDF build tool</a:t>
            </a:r>
            <a:endParaRPr/>
          </a:p>
        </p:txBody>
      </p:sp>
      <p:sp>
        <p:nvSpPr>
          <p:cNvPr id="226" name="Google Shape;226;p27"/>
          <p:cNvSpPr txBox="1"/>
          <p:nvPr/>
        </p:nvSpPr>
        <p:spPr>
          <a:xfrm>
            <a:off x="6049400" y="199300"/>
            <a:ext cx="24105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latin typeface="Fira Sans"/>
                <a:ea typeface="Fira Sans"/>
                <a:cs typeface="Fira Sans"/>
                <a:sym typeface="Fira Sans"/>
              </a:rPr>
              <a:t>ESP32</a:t>
            </a:r>
            <a:endParaRPr b="1" sz="1900"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227" name="Google Shape;22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93325" y="1787050"/>
            <a:ext cx="2410500" cy="3086916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2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8"/>
          <p:cNvSpPr txBox="1"/>
          <p:nvPr>
            <p:ph type="ctrTitle"/>
          </p:nvPr>
        </p:nvSpPr>
        <p:spPr>
          <a:xfrm>
            <a:off x="1111350" y="402950"/>
            <a:ext cx="6921300" cy="7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Monitoring demo</a:t>
            </a:r>
            <a:endParaRPr/>
          </a:p>
        </p:txBody>
      </p:sp>
      <p:sp>
        <p:nvSpPr>
          <p:cNvPr id="234" name="Google Shape;234;p28"/>
          <p:cNvSpPr txBox="1"/>
          <p:nvPr/>
        </p:nvSpPr>
        <p:spPr>
          <a:xfrm>
            <a:off x="630950" y="1292375"/>
            <a:ext cx="3323700" cy="31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Fira Sans"/>
                <a:ea typeface="Fira Sans"/>
                <a:cs typeface="Fira Sans"/>
                <a:sym typeface="Fira Sans"/>
              </a:rPr>
              <a:t>Running tasks</a:t>
            </a:r>
            <a:endParaRPr b="1" sz="2000"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latin typeface="Fira Sans"/>
              <a:ea typeface="Fira Sans"/>
              <a:cs typeface="Fira Sans"/>
              <a:sym typeface="Fira Sans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Fira Sans"/>
              <a:buChar char="●"/>
            </a:pPr>
            <a:r>
              <a:rPr lang="en" sz="1700">
                <a:latin typeface="Fira Sans"/>
                <a:ea typeface="Fira Sans"/>
                <a:cs typeface="Fira Sans"/>
                <a:sym typeface="Fira Sans"/>
              </a:rPr>
              <a:t>The scheduling of an embedded device should be as deterministic as possible</a:t>
            </a:r>
            <a:endParaRPr sz="1700">
              <a:latin typeface="Fira Sans"/>
              <a:ea typeface="Fira Sans"/>
              <a:cs typeface="Fira Sans"/>
              <a:sym typeface="Fira Sans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Fira Sans"/>
              <a:buChar char="●"/>
            </a:pPr>
            <a:r>
              <a:rPr lang="en" sz="1700">
                <a:latin typeface="Fira Sans"/>
                <a:ea typeface="Fira Sans"/>
                <a:cs typeface="Fira Sans"/>
                <a:sym typeface="Fira Sans"/>
              </a:rPr>
              <a:t>An excessive amount of tasks could indicate that an DoS attack has been launched</a:t>
            </a:r>
            <a:endParaRPr sz="1700"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235" name="Google Shape;23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54650" y="1835600"/>
            <a:ext cx="4884549" cy="2030234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28"/>
          <p:cNvSpPr txBox="1"/>
          <p:nvPr/>
        </p:nvSpPr>
        <p:spPr>
          <a:xfrm>
            <a:off x="4170925" y="1292375"/>
            <a:ext cx="4756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Fira Sans"/>
                <a:ea typeface="Fira Sans"/>
                <a:cs typeface="Fira Sans"/>
                <a:sym typeface="Fira Sans"/>
              </a:rPr>
              <a:t>Too many tasks == </a:t>
            </a:r>
            <a:r>
              <a:rPr b="1" lang="en" sz="1700">
                <a:solidFill>
                  <a:srgbClr val="FF0000"/>
                </a:solidFill>
                <a:latin typeface="Fira Sans"/>
                <a:ea typeface="Fira Sans"/>
                <a:cs typeface="Fira Sans"/>
                <a:sym typeface="Fira Sans"/>
              </a:rPr>
              <a:t>DoS Attack!</a:t>
            </a:r>
            <a:endParaRPr b="1" sz="1700">
              <a:solidFill>
                <a:srgbClr val="FF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37" name="Google Shape;237;p2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9"/>
          <p:cNvSpPr txBox="1"/>
          <p:nvPr>
            <p:ph type="ctrTitle"/>
          </p:nvPr>
        </p:nvSpPr>
        <p:spPr>
          <a:xfrm>
            <a:off x="1111350" y="402950"/>
            <a:ext cx="6921300" cy="7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Monitoring demo</a:t>
            </a:r>
            <a:endParaRPr/>
          </a:p>
        </p:txBody>
      </p:sp>
      <p:sp>
        <p:nvSpPr>
          <p:cNvPr id="243" name="Google Shape;243;p29"/>
          <p:cNvSpPr txBox="1"/>
          <p:nvPr>
            <p:ph idx="1" type="subTitle"/>
          </p:nvPr>
        </p:nvSpPr>
        <p:spPr>
          <a:xfrm>
            <a:off x="769750" y="1365225"/>
            <a:ext cx="8086500" cy="303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UDP Packets</a:t>
            </a:r>
            <a:endParaRPr b="1"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Sockets are monitored:</a:t>
            </a:r>
            <a:endParaRPr sz="17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If packets are being sent to unexpected ip/Have unexpected size? </a:t>
            </a:r>
            <a:endParaRPr sz="17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FF0000"/>
                </a:solidFill>
              </a:rPr>
              <a:t>Information theft!						DoS Attempt!</a:t>
            </a:r>
            <a:endParaRPr b="1" sz="1900">
              <a:solidFill>
                <a:srgbClr val="FF0000"/>
              </a:solidFill>
            </a:endParaRPr>
          </a:p>
        </p:txBody>
      </p:sp>
      <p:pic>
        <p:nvPicPr>
          <p:cNvPr id="244" name="Google Shape;24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450158"/>
            <a:ext cx="9144000" cy="1693333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2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0"/>
          <p:cNvSpPr txBox="1"/>
          <p:nvPr>
            <p:ph type="ctrTitle"/>
          </p:nvPr>
        </p:nvSpPr>
        <p:spPr>
          <a:xfrm>
            <a:off x="1111350" y="402950"/>
            <a:ext cx="6921300" cy="7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Monitoring demo</a:t>
            </a:r>
            <a:endParaRPr/>
          </a:p>
        </p:txBody>
      </p:sp>
      <p:sp>
        <p:nvSpPr>
          <p:cNvPr id="251" name="Google Shape;251;p30"/>
          <p:cNvSpPr txBox="1"/>
          <p:nvPr/>
        </p:nvSpPr>
        <p:spPr>
          <a:xfrm>
            <a:off x="754375" y="1324725"/>
            <a:ext cx="8389800" cy="28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Fira Sans"/>
                <a:ea typeface="Fira Sans"/>
                <a:cs typeface="Fira Sans"/>
                <a:sym typeface="Fira Sans"/>
              </a:rPr>
              <a:t>Connected Nodes + MAC addresses</a:t>
            </a:r>
            <a:endParaRPr b="1" sz="2000"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latin typeface="Fira Sans"/>
              <a:ea typeface="Fira Sans"/>
              <a:cs typeface="Fira Sans"/>
              <a:sym typeface="Fira Sans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Fira Sans"/>
              <a:buChar char="●"/>
            </a:pPr>
            <a:r>
              <a:rPr lang="en" sz="1700">
                <a:latin typeface="Fira Sans"/>
                <a:ea typeface="Fira Sans"/>
                <a:cs typeface="Fira Sans"/>
                <a:sym typeface="Fira Sans"/>
              </a:rPr>
              <a:t>Number of nodes should be known in this use case (Application level)</a:t>
            </a:r>
            <a:endParaRPr sz="1700">
              <a:latin typeface="Fira Sans"/>
              <a:ea typeface="Fira Sans"/>
              <a:cs typeface="Fira Sans"/>
              <a:sym typeface="Fira Sans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Fira Sans"/>
              <a:buChar char="●"/>
            </a:pPr>
            <a:r>
              <a:rPr lang="en" sz="1700">
                <a:latin typeface="Fira Sans"/>
                <a:ea typeface="Fira Sans"/>
                <a:cs typeface="Fira Sans"/>
                <a:sym typeface="Fira Sans"/>
              </a:rPr>
              <a:t>Too many nodes can imply  </a:t>
            </a:r>
            <a:r>
              <a:rPr b="1" lang="en" sz="1700">
                <a:solidFill>
                  <a:srgbClr val="FF0000"/>
                </a:solidFill>
                <a:latin typeface="Fira Sans"/>
                <a:ea typeface="Fira Sans"/>
                <a:cs typeface="Fira Sans"/>
                <a:sym typeface="Fira Sans"/>
              </a:rPr>
              <a:t>false nodes!</a:t>
            </a:r>
            <a:endParaRPr b="1" sz="1700">
              <a:solidFill>
                <a:srgbClr val="FF0000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FF0000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FF0000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Fira Sans"/>
              <a:buChar char="●"/>
            </a:pPr>
            <a:r>
              <a:rPr lang="en" sz="17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Too few nodes can imply </a:t>
            </a:r>
            <a:r>
              <a:rPr b="1" lang="en" sz="1700">
                <a:solidFill>
                  <a:srgbClr val="FF0000"/>
                </a:solidFill>
                <a:latin typeface="Fira Sans"/>
                <a:ea typeface="Fira Sans"/>
                <a:cs typeface="Fira Sans"/>
                <a:sym typeface="Fira Sans"/>
              </a:rPr>
              <a:t>jamming/DoS attacks on nodes…</a:t>
            </a:r>
            <a:endParaRPr b="1" sz="1700">
              <a:solidFill>
                <a:srgbClr val="FF0000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FF0000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FF0000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Fira Sans"/>
              <a:buChar char="●"/>
            </a:pPr>
            <a:r>
              <a:rPr lang="en" sz="1700">
                <a:latin typeface="Fira Sans"/>
                <a:ea typeface="Fira Sans"/>
                <a:cs typeface="Fira Sans"/>
                <a:sym typeface="Fira Sans"/>
              </a:rPr>
              <a:t>Mac not whitelisted could mean </a:t>
            </a:r>
            <a:r>
              <a:rPr b="1" lang="en" sz="1700">
                <a:solidFill>
                  <a:srgbClr val="FF0000"/>
                </a:solidFill>
                <a:latin typeface="Fira Sans"/>
                <a:ea typeface="Fira Sans"/>
                <a:cs typeface="Fira Sans"/>
                <a:sym typeface="Fira Sans"/>
              </a:rPr>
              <a:t>malicious node!</a:t>
            </a:r>
            <a:endParaRPr b="1" sz="1700">
              <a:solidFill>
                <a:srgbClr val="FF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252" name="Google Shape;25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681150"/>
            <a:ext cx="8839199" cy="1809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3481450"/>
            <a:ext cx="8839199" cy="1869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4287725"/>
            <a:ext cx="8839199" cy="229282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3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1"/>
          <p:cNvSpPr txBox="1"/>
          <p:nvPr>
            <p:ph type="ctrTitle"/>
          </p:nvPr>
        </p:nvSpPr>
        <p:spPr>
          <a:xfrm>
            <a:off x="1410750" y="464350"/>
            <a:ext cx="6322500" cy="7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261" name="Google Shape;261;p31"/>
          <p:cNvSpPr txBox="1"/>
          <p:nvPr>
            <p:ph idx="1" type="subTitle"/>
          </p:nvPr>
        </p:nvSpPr>
        <p:spPr>
          <a:xfrm>
            <a:off x="1035900" y="1585500"/>
            <a:ext cx="7393200" cy="274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Attacks detected by monitoring the OS is limited</a:t>
            </a:r>
            <a:endParaRPr/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Choice of protocol and topology changes vulnerabilities and attack surface</a:t>
            </a:r>
            <a:endParaRPr/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Intelligent monitoring is connected to knowledge of the system</a:t>
            </a:r>
            <a:endParaRPr/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3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/>
          <p:nvPr>
            <p:ph type="ctrTitle"/>
          </p:nvPr>
        </p:nvSpPr>
        <p:spPr>
          <a:xfrm>
            <a:off x="2788500" y="475275"/>
            <a:ext cx="3567000" cy="7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Contents</a:t>
            </a:r>
            <a:endParaRPr/>
          </a:p>
        </p:txBody>
      </p:sp>
      <p:sp>
        <p:nvSpPr>
          <p:cNvPr id="71" name="Google Shape;71;p14"/>
          <p:cNvSpPr txBox="1"/>
          <p:nvPr>
            <p:ph idx="1" type="subTitle"/>
          </p:nvPr>
        </p:nvSpPr>
        <p:spPr>
          <a:xfrm>
            <a:off x="1046625" y="1385500"/>
            <a:ext cx="4851000" cy="346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b="1" lang="en"/>
              <a:t>Topic research</a:t>
            </a:r>
            <a:endParaRPr b="1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AutoNum type="alphaLcPeriod"/>
            </a:pPr>
            <a:r>
              <a:rPr lang="en"/>
              <a:t>What is IoT?</a:t>
            </a:r>
            <a:endParaRPr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AutoNum type="alphaLcPeriod"/>
            </a:pPr>
            <a:r>
              <a:rPr lang="en"/>
              <a:t>Clustering + Protocols</a:t>
            </a:r>
            <a:endParaRPr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AutoNum type="alphaLcPeriod"/>
            </a:pPr>
            <a:r>
              <a:rPr lang="en"/>
              <a:t>Attacks + Safety implications</a:t>
            </a:r>
            <a:endParaRPr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AutoNum type="alphaLcPeriod"/>
            </a:pPr>
            <a:r>
              <a:rPr lang="en"/>
              <a:t>Monitoring</a:t>
            </a:r>
            <a:endParaRPr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AutoNum type="alphaLcPeriod"/>
            </a:pPr>
            <a:r>
              <a:rPr lang="en"/>
              <a:t>FreeRTOS</a:t>
            </a:r>
            <a:endParaRPr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AutoNum type="alphaLcPeriod"/>
            </a:pPr>
            <a:r>
              <a:rPr lang="en"/>
              <a:t>Keylogger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b="1" lang="en"/>
              <a:t>Use cases proposal</a:t>
            </a:r>
            <a:endParaRPr b="1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b="1" lang="en"/>
              <a:t>Demo</a:t>
            </a:r>
            <a:endParaRPr b="1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b="1" lang="en"/>
              <a:t>Conclusions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1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5"/>
          <p:cNvSpPr txBox="1"/>
          <p:nvPr>
            <p:ph type="ctrTitle"/>
          </p:nvPr>
        </p:nvSpPr>
        <p:spPr>
          <a:xfrm>
            <a:off x="2788500" y="486000"/>
            <a:ext cx="3567000" cy="70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IoT?</a:t>
            </a:r>
            <a:endParaRPr/>
          </a:p>
        </p:txBody>
      </p:sp>
      <p:sp>
        <p:nvSpPr>
          <p:cNvPr id="78" name="Google Shape;78;p15"/>
          <p:cNvSpPr txBox="1"/>
          <p:nvPr>
            <p:ph idx="1" type="subTitle"/>
          </p:nvPr>
        </p:nvSpPr>
        <p:spPr>
          <a:xfrm>
            <a:off x="1432200" y="1320400"/>
            <a:ext cx="6279600" cy="155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“The network of devices that contain the hardware, software, firmware, and actuators which allow the devices to connect, interact, and freely exchange data and information.”</a:t>
            </a:r>
            <a:endParaRPr i="1" sz="180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r"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-"/>
            </a:pPr>
            <a:r>
              <a:rPr i="1" lang="en" sz="16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National Institute of Standards and Technology</a:t>
            </a:r>
            <a:endParaRPr i="1" sz="160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9" name="Google Shape;7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700" y="3425025"/>
            <a:ext cx="2067608" cy="155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5"/>
          <p:cNvPicPr preferRelativeResize="0"/>
          <p:nvPr/>
        </p:nvPicPr>
        <p:blipFill rotWithShape="1">
          <a:blip r:embed="rId4">
            <a:alphaModFix/>
          </a:blip>
          <a:srcRect b="0" l="11134" r="0" t="0"/>
          <a:stretch/>
        </p:blipFill>
        <p:spPr>
          <a:xfrm>
            <a:off x="2440500" y="3425025"/>
            <a:ext cx="2067599" cy="1550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59312" y="3224825"/>
            <a:ext cx="1951100" cy="195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5"/>
          <p:cNvPicPr preferRelativeResize="0"/>
          <p:nvPr/>
        </p:nvPicPr>
        <p:blipFill rotWithShape="1">
          <a:blip r:embed="rId6">
            <a:alphaModFix/>
          </a:blip>
          <a:srcRect b="0" l="11707" r="0" t="0"/>
          <a:stretch/>
        </p:blipFill>
        <p:spPr>
          <a:xfrm>
            <a:off x="7060125" y="3463400"/>
            <a:ext cx="1951100" cy="147395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6"/>
          <p:cNvSpPr txBox="1"/>
          <p:nvPr>
            <p:ph type="ctrTitle"/>
          </p:nvPr>
        </p:nvSpPr>
        <p:spPr>
          <a:xfrm>
            <a:off x="1847250" y="469825"/>
            <a:ext cx="5449500" cy="70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Clustering</a:t>
            </a:r>
            <a:r>
              <a:rPr lang="en"/>
              <a:t> IoT devices</a:t>
            </a:r>
            <a:endParaRPr/>
          </a:p>
        </p:txBody>
      </p:sp>
      <p:pic>
        <p:nvPicPr>
          <p:cNvPr id="89" name="Google Shape;8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875" y="2562762"/>
            <a:ext cx="1856050" cy="166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94700" y="2452074"/>
            <a:ext cx="1949300" cy="1889475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6"/>
          <p:cNvSpPr txBox="1"/>
          <p:nvPr/>
        </p:nvSpPr>
        <p:spPr>
          <a:xfrm>
            <a:off x="1952925" y="2165438"/>
            <a:ext cx="2846700" cy="20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Fira Sans"/>
                <a:ea typeface="Fira Sans"/>
                <a:cs typeface="Fira Sans"/>
                <a:sym typeface="Fira Sans"/>
              </a:rPr>
              <a:t>Mesh Topology</a:t>
            </a:r>
            <a:endParaRPr b="1" sz="1800"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Fira Sans"/>
              <a:ea typeface="Fira Sans"/>
              <a:cs typeface="Fira Sans"/>
              <a:sym typeface="Fira Sans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ira Sans"/>
              <a:buChar char="-"/>
            </a:pPr>
            <a:r>
              <a:rPr lang="en" sz="1600">
                <a:latin typeface="Fira Sans"/>
                <a:ea typeface="Fira Sans"/>
                <a:cs typeface="Fira Sans"/>
                <a:sym typeface="Fira Sans"/>
              </a:rPr>
              <a:t>Full or part</a:t>
            </a:r>
            <a:endParaRPr sz="1600">
              <a:latin typeface="Fira Sans"/>
              <a:ea typeface="Fira Sans"/>
              <a:cs typeface="Fira Sans"/>
              <a:sym typeface="Fira Sans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ira Sans"/>
              <a:buChar char="-"/>
            </a:pPr>
            <a:r>
              <a:rPr lang="en" sz="1600">
                <a:latin typeface="Fira Sans"/>
                <a:ea typeface="Fira Sans"/>
                <a:cs typeface="Fira Sans"/>
                <a:sym typeface="Fira Sans"/>
              </a:rPr>
              <a:t>All devices connected</a:t>
            </a:r>
            <a:endParaRPr sz="1600">
              <a:latin typeface="Fira Sans"/>
              <a:ea typeface="Fira Sans"/>
              <a:cs typeface="Fira Sans"/>
              <a:sym typeface="Fira Sans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ira Sans"/>
              <a:buChar char="-"/>
            </a:pPr>
            <a:r>
              <a:rPr lang="en" sz="1600">
                <a:latin typeface="Fira Sans"/>
                <a:ea typeface="Fira Sans"/>
                <a:cs typeface="Fira Sans"/>
                <a:sym typeface="Fira Sans"/>
              </a:rPr>
              <a:t>Inconsistent routing</a:t>
            </a:r>
            <a:endParaRPr sz="1600">
              <a:latin typeface="Fira Sans"/>
              <a:ea typeface="Fira Sans"/>
              <a:cs typeface="Fira Sans"/>
              <a:sym typeface="Fira Sans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ira Sans"/>
              <a:buChar char="-"/>
            </a:pPr>
            <a:r>
              <a:rPr lang="en" sz="1600">
                <a:latin typeface="Fira Sans"/>
                <a:ea typeface="Fira Sans"/>
                <a:cs typeface="Fira Sans"/>
                <a:sym typeface="Fira Sans"/>
              </a:rPr>
              <a:t>Redundancy</a:t>
            </a:r>
            <a:endParaRPr sz="16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92" name="Google Shape;92;p16"/>
          <p:cNvSpPr txBox="1"/>
          <p:nvPr/>
        </p:nvSpPr>
        <p:spPr>
          <a:xfrm>
            <a:off x="4949925" y="2165438"/>
            <a:ext cx="2452500" cy="20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Star Topology</a:t>
            </a:r>
            <a:endParaRPr b="1" sz="18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Char char="-"/>
            </a:pPr>
            <a:r>
              <a:rPr lang="en" sz="16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Master node</a:t>
            </a:r>
            <a:endParaRPr sz="16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Char char="-"/>
            </a:pPr>
            <a:r>
              <a:rPr lang="en" sz="16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Independent connections</a:t>
            </a:r>
            <a:endParaRPr sz="16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Char char="-"/>
            </a:pPr>
            <a:r>
              <a:rPr lang="en" sz="16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Less fault tolerant</a:t>
            </a:r>
            <a:endParaRPr sz="16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93" name="Google Shape;93;p16"/>
          <p:cNvSpPr txBox="1"/>
          <p:nvPr>
            <p:ph type="ctrTitle"/>
          </p:nvPr>
        </p:nvSpPr>
        <p:spPr>
          <a:xfrm>
            <a:off x="1952925" y="1170925"/>
            <a:ext cx="5449500" cy="70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" sz="3200"/>
              <a:t>Why do we cluster?</a:t>
            </a:r>
            <a:endParaRPr b="0" i="1" sz="3200"/>
          </a:p>
        </p:txBody>
      </p:sp>
      <p:sp>
        <p:nvSpPr>
          <p:cNvPr id="94" name="Google Shape;94;p1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7"/>
          <p:cNvSpPr txBox="1"/>
          <p:nvPr>
            <p:ph type="ctrTitle"/>
          </p:nvPr>
        </p:nvSpPr>
        <p:spPr>
          <a:xfrm>
            <a:off x="980400" y="453650"/>
            <a:ext cx="7183200" cy="70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Communication protocols</a:t>
            </a:r>
            <a:endParaRPr/>
          </a:p>
        </p:txBody>
      </p:sp>
      <p:sp>
        <p:nvSpPr>
          <p:cNvPr id="100" name="Google Shape;100;p17"/>
          <p:cNvSpPr txBox="1"/>
          <p:nvPr>
            <p:ph idx="1" type="subTitle"/>
          </p:nvPr>
        </p:nvSpPr>
        <p:spPr>
          <a:xfrm>
            <a:off x="1178400" y="1154750"/>
            <a:ext cx="3567000" cy="266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Protocols vary: 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Wired vs Wireless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Range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Security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Power consumption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Topology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Data rate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Selection depends on the use case!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1" name="Google Shape;10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5400" y="1154750"/>
            <a:ext cx="3914441" cy="368395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8"/>
          <p:cNvSpPr txBox="1"/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000"/>
              <a:t>Attacks on IoT devices</a:t>
            </a:r>
            <a:endParaRPr sz="4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8" name="Google Shape;108;p18"/>
          <p:cNvGrpSpPr/>
          <p:nvPr/>
        </p:nvGrpSpPr>
        <p:grpSpPr>
          <a:xfrm>
            <a:off x="320975" y="1520449"/>
            <a:ext cx="1585678" cy="681190"/>
            <a:chOff x="551565" y="1712918"/>
            <a:chExt cx="1296018" cy="681190"/>
          </a:xfrm>
        </p:grpSpPr>
        <p:sp>
          <p:nvSpPr>
            <p:cNvPr id="109" name="Google Shape;109;p18"/>
            <p:cNvSpPr txBox="1"/>
            <p:nvPr/>
          </p:nvSpPr>
          <p:spPr>
            <a:xfrm>
              <a:off x="551565" y="1712918"/>
              <a:ext cx="1296000" cy="15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NODE TAMPERING</a:t>
              </a:r>
              <a:endParaRPr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10" name="Google Shape;110;p18"/>
            <p:cNvSpPr txBox="1"/>
            <p:nvPr/>
          </p:nvSpPr>
          <p:spPr>
            <a:xfrm>
              <a:off x="551583" y="1951908"/>
              <a:ext cx="12960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Subversion, removal or </a:t>
              </a: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addition</a:t>
              </a: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 of nodes to the cluster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111" name="Google Shape;111;p18"/>
          <p:cNvGrpSpPr/>
          <p:nvPr/>
        </p:nvGrpSpPr>
        <p:grpSpPr>
          <a:xfrm>
            <a:off x="7107175" y="1520438"/>
            <a:ext cx="1838721" cy="1026613"/>
            <a:chOff x="7433649" y="1581426"/>
            <a:chExt cx="1805145" cy="1026612"/>
          </a:xfrm>
        </p:grpSpPr>
        <p:sp>
          <p:nvSpPr>
            <p:cNvPr id="112" name="Google Shape;112;p18"/>
            <p:cNvSpPr txBox="1"/>
            <p:nvPr/>
          </p:nvSpPr>
          <p:spPr>
            <a:xfrm>
              <a:off x="7433649" y="1581426"/>
              <a:ext cx="1622400" cy="24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HARDWARE ATTACKS</a:t>
              </a:r>
              <a:endParaRPr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13" name="Google Shape;113;p18"/>
            <p:cNvSpPr txBox="1"/>
            <p:nvPr/>
          </p:nvSpPr>
          <p:spPr>
            <a:xfrm>
              <a:off x="7448694" y="1824139"/>
              <a:ext cx="1790100" cy="78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Destroying</a:t>
              </a: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 or tampering with the device hardware  to gain access or information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114" name="Google Shape;114;p18"/>
          <p:cNvGrpSpPr/>
          <p:nvPr/>
        </p:nvGrpSpPr>
        <p:grpSpPr>
          <a:xfrm>
            <a:off x="320948" y="3678625"/>
            <a:ext cx="1585736" cy="1132800"/>
            <a:chOff x="253597" y="3927802"/>
            <a:chExt cx="1622402" cy="1132800"/>
          </a:xfrm>
        </p:grpSpPr>
        <p:sp>
          <p:nvSpPr>
            <p:cNvPr id="115" name="Google Shape;115;p18"/>
            <p:cNvSpPr txBox="1"/>
            <p:nvPr/>
          </p:nvSpPr>
          <p:spPr>
            <a:xfrm>
              <a:off x="253597" y="3927802"/>
              <a:ext cx="16224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MitM</a:t>
              </a:r>
              <a:endParaRPr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16" name="Google Shape;116;p18"/>
            <p:cNvSpPr txBox="1"/>
            <p:nvPr/>
          </p:nvSpPr>
          <p:spPr>
            <a:xfrm>
              <a:off x="253599" y="4128202"/>
              <a:ext cx="1622400" cy="93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Adding</a:t>
              </a: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 an additional node that information is rerouted </a:t>
              </a: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through</a:t>
              </a: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 but not detectable in the cluster 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117" name="Google Shape;117;p18"/>
          <p:cNvGrpSpPr/>
          <p:nvPr/>
        </p:nvGrpSpPr>
        <p:grpSpPr>
          <a:xfrm>
            <a:off x="7103851" y="3917587"/>
            <a:ext cx="1756420" cy="987888"/>
            <a:chOff x="7347264" y="4072875"/>
            <a:chExt cx="1435570" cy="987888"/>
          </a:xfrm>
        </p:grpSpPr>
        <p:sp>
          <p:nvSpPr>
            <p:cNvPr id="118" name="Google Shape;118;p18"/>
            <p:cNvSpPr txBox="1"/>
            <p:nvPr/>
          </p:nvSpPr>
          <p:spPr>
            <a:xfrm>
              <a:off x="7347264" y="4072875"/>
              <a:ext cx="1296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DoS</a:t>
              </a:r>
              <a:endParaRPr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19" name="Google Shape;119;p18"/>
            <p:cNvSpPr txBox="1"/>
            <p:nvPr/>
          </p:nvSpPr>
          <p:spPr>
            <a:xfrm>
              <a:off x="7347334" y="4273263"/>
              <a:ext cx="1435500" cy="78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Exhausting dedicated resources to make the device </a:t>
              </a: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neglect</a:t>
              </a: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 legitimate requests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120" name="Google Shape;120;p18"/>
          <p:cNvGrpSpPr/>
          <p:nvPr/>
        </p:nvGrpSpPr>
        <p:grpSpPr>
          <a:xfrm>
            <a:off x="320948" y="2542588"/>
            <a:ext cx="1585736" cy="932338"/>
            <a:chOff x="211547" y="2675627"/>
            <a:chExt cx="1622402" cy="932338"/>
          </a:xfrm>
        </p:grpSpPr>
        <p:sp>
          <p:nvSpPr>
            <p:cNvPr id="121" name="Google Shape;121;p18"/>
            <p:cNvSpPr txBox="1"/>
            <p:nvPr/>
          </p:nvSpPr>
          <p:spPr>
            <a:xfrm>
              <a:off x="211547" y="2675627"/>
              <a:ext cx="16224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EAVESDROPPING</a:t>
              </a:r>
              <a:endParaRPr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22" name="Google Shape;122;p18"/>
            <p:cNvSpPr txBox="1"/>
            <p:nvPr/>
          </p:nvSpPr>
          <p:spPr>
            <a:xfrm>
              <a:off x="211549" y="2926665"/>
              <a:ext cx="1622400" cy="68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Monitoring information in and out of node to snap up private information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123" name="Google Shape;123;p18"/>
          <p:cNvGrpSpPr/>
          <p:nvPr/>
        </p:nvGrpSpPr>
        <p:grpSpPr>
          <a:xfrm>
            <a:off x="7103850" y="2693013"/>
            <a:ext cx="1756490" cy="1078588"/>
            <a:chOff x="10511637" y="4311524"/>
            <a:chExt cx="1435510" cy="1078588"/>
          </a:xfrm>
        </p:grpSpPr>
        <p:sp>
          <p:nvSpPr>
            <p:cNvPr id="124" name="Google Shape;124;p18"/>
            <p:cNvSpPr txBox="1"/>
            <p:nvPr/>
          </p:nvSpPr>
          <p:spPr>
            <a:xfrm>
              <a:off x="10511637" y="4311524"/>
              <a:ext cx="14355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ROUTING ATTACKS</a:t>
              </a:r>
              <a:endParaRPr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25" name="Google Shape;125;p18"/>
            <p:cNvSpPr txBox="1"/>
            <p:nvPr/>
          </p:nvSpPr>
          <p:spPr>
            <a:xfrm>
              <a:off x="10511647" y="4484712"/>
              <a:ext cx="1435500" cy="90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Tampering with routing </a:t>
              </a: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algorithms</a:t>
              </a: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 to clog or deprive </a:t>
              </a: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specific</a:t>
              </a:r>
              <a:r>
                <a:rPr lang="e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 routers of network traffic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126" name="Google Shape;126;p18"/>
          <p:cNvGrpSpPr/>
          <p:nvPr/>
        </p:nvGrpSpPr>
        <p:grpSpPr>
          <a:xfrm>
            <a:off x="2064763" y="1653722"/>
            <a:ext cx="4880981" cy="2667403"/>
            <a:chOff x="2139288" y="1806897"/>
            <a:chExt cx="4880981" cy="2667403"/>
          </a:xfrm>
        </p:grpSpPr>
        <p:grpSp>
          <p:nvGrpSpPr>
            <p:cNvPr id="127" name="Google Shape;127;p18"/>
            <p:cNvGrpSpPr/>
            <p:nvPr/>
          </p:nvGrpSpPr>
          <p:grpSpPr>
            <a:xfrm>
              <a:off x="5365813" y="1826747"/>
              <a:ext cx="1654457" cy="1014336"/>
              <a:chOff x="5365813" y="1826747"/>
              <a:chExt cx="1654457" cy="1014336"/>
            </a:xfrm>
          </p:grpSpPr>
          <p:sp>
            <p:nvSpPr>
              <p:cNvPr id="128" name="Google Shape;128;p18"/>
              <p:cNvSpPr/>
              <p:nvPr/>
            </p:nvSpPr>
            <p:spPr>
              <a:xfrm>
                <a:off x="5365813" y="1991036"/>
                <a:ext cx="1295982" cy="850047"/>
              </a:xfrm>
              <a:custGeom>
                <a:rect b="b" l="l" r="r" t="t"/>
                <a:pathLst>
                  <a:path extrusionOk="0" fill="none" h="30302" w="36017">
                    <a:moveTo>
                      <a:pt x="36017" y="0"/>
                    </a:moveTo>
                    <a:lnTo>
                      <a:pt x="28623" y="0"/>
                    </a:lnTo>
                    <a:cubicBezTo>
                      <a:pt x="25170" y="0"/>
                      <a:pt x="22372" y="2798"/>
                      <a:pt x="22372" y="6251"/>
                    </a:cubicBezTo>
                    <a:lnTo>
                      <a:pt x="22372" y="24051"/>
                    </a:lnTo>
                    <a:cubicBezTo>
                      <a:pt x="22372" y="27504"/>
                      <a:pt x="19574" y="30302"/>
                      <a:pt x="16121" y="30302"/>
                    </a:cubicBezTo>
                    <a:lnTo>
                      <a:pt x="0" y="30302"/>
                    </a:ln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" name="Google Shape;129;p18"/>
              <p:cNvSpPr/>
              <p:nvPr/>
            </p:nvSpPr>
            <p:spPr>
              <a:xfrm>
                <a:off x="6572234" y="1826747"/>
                <a:ext cx="448035" cy="445443"/>
              </a:xfrm>
              <a:custGeom>
                <a:rect b="b" l="l" r="r" t="t"/>
                <a:pathLst>
                  <a:path extrusionOk="0" h="29195" w="29207">
                    <a:moveTo>
                      <a:pt x="14598" y="0"/>
                    </a:moveTo>
                    <a:cubicBezTo>
                      <a:pt x="6537" y="0"/>
                      <a:pt x="1" y="6537"/>
                      <a:pt x="1" y="14597"/>
                    </a:cubicBezTo>
                    <a:cubicBezTo>
                      <a:pt x="1" y="22658"/>
                      <a:pt x="6537" y="29194"/>
                      <a:pt x="14598" y="29194"/>
                    </a:cubicBezTo>
                    <a:cubicBezTo>
                      <a:pt x="22658" y="29194"/>
                      <a:pt x="29207" y="22658"/>
                      <a:pt x="29207" y="14597"/>
                    </a:cubicBezTo>
                    <a:cubicBezTo>
                      <a:pt x="29207" y="6537"/>
                      <a:pt x="22658" y="0"/>
                      <a:pt x="14598" y="0"/>
                    </a:cubicBezTo>
                    <a:close/>
                  </a:path>
                </a:pathLst>
              </a:custGeom>
              <a:solidFill>
                <a:srgbClr val="FFA16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0" name="Google Shape;130;p18"/>
            <p:cNvGrpSpPr/>
            <p:nvPr/>
          </p:nvGrpSpPr>
          <p:grpSpPr>
            <a:xfrm>
              <a:off x="5399899" y="2949873"/>
              <a:ext cx="1620370" cy="445480"/>
              <a:chOff x="5399899" y="2949873"/>
              <a:chExt cx="1620370" cy="445480"/>
            </a:xfrm>
          </p:grpSpPr>
          <p:sp>
            <p:nvSpPr>
              <p:cNvPr id="131" name="Google Shape;131;p18"/>
              <p:cNvSpPr/>
              <p:nvPr/>
            </p:nvSpPr>
            <p:spPr>
              <a:xfrm>
                <a:off x="5399899" y="3172606"/>
                <a:ext cx="1295982" cy="27"/>
              </a:xfrm>
              <a:custGeom>
                <a:rect b="b" l="l" r="r" t="t"/>
                <a:pathLst>
                  <a:path extrusionOk="0" fill="none" h="1" w="36017">
                    <a:moveTo>
                      <a:pt x="36017" y="0"/>
                    </a:moveTo>
                    <a:lnTo>
                      <a:pt x="0" y="0"/>
                    </a:ln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" name="Google Shape;132;p18"/>
              <p:cNvSpPr/>
              <p:nvPr/>
            </p:nvSpPr>
            <p:spPr>
              <a:xfrm>
                <a:off x="6572234" y="2949873"/>
                <a:ext cx="448035" cy="445480"/>
              </a:xfrm>
              <a:custGeom>
                <a:rect b="b" l="l" r="r" t="t"/>
                <a:pathLst>
                  <a:path extrusionOk="0" h="29207" w="29207">
                    <a:moveTo>
                      <a:pt x="14598" y="1"/>
                    </a:moveTo>
                    <a:cubicBezTo>
                      <a:pt x="6537" y="1"/>
                      <a:pt x="1" y="6537"/>
                      <a:pt x="1" y="14598"/>
                    </a:cubicBezTo>
                    <a:cubicBezTo>
                      <a:pt x="1" y="22670"/>
                      <a:pt x="6537" y="29207"/>
                      <a:pt x="14598" y="29207"/>
                    </a:cubicBezTo>
                    <a:cubicBezTo>
                      <a:pt x="22658" y="29207"/>
                      <a:pt x="29207" y="22670"/>
                      <a:pt x="29207" y="14598"/>
                    </a:cubicBezTo>
                    <a:cubicBezTo>
                      <a:pt x="29207" y="6537"/>
                      <a:pt x="22658" y="1"/>
                      <a:pt x="14598" y="1"/>
                    </a:cubicBezTo>
                    <a:close/>
                  </a:path>
                </a:pathLst>
              </a:custGeom>
              <a:solidFill>
                <a:srgbClr val="FF99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3" name="Google Shape;133;p18"/>
            <p:cNvGrpSpPr/>
            <p:nvPr/>
          </p:nvGrpSpPr>
          <p:grpSpPr>
            <a:xfrm>
              <a:off x="2139288" y="3424688"/>
              <a:ext cx="1688532" cy="1049604"/>
              <a:chOff x="2139288" y="3424688"/>
              <a:chExt cx="1688532" cy="1049604"/>
            </a:xfrm>
          </p:grpSpPr>
          <p:sp>
            <p:nvSpPr>
              <p:cNvPr id="134" name="Google Shape;134;p18"/>
              <p:cNvSpPr/>
              <p:nvPr/>
            </p:nvSpPr>
            <p:spPr>
              <a:xfrm>
                <a:off x="2531839" y="3424688"/>
                <a:ext cx="1295982" cy="825151"/>
              </a:xfrm>
              <a:custGeom>
                <a:rect b="b" l="l" r="r" t="t"/>
                <a:pathLst>
                  <a:path extrusionOk="0" fill="none" h="30303" w="36017">
                    <a:moveTo>
                      <a:pt x="0" y="30302"/>
                    </a:moveTo>
                    <a:lnTo>
                      <a:pt x="7406" y="30302"/>
                    </a:lnTo>
                    <a:cubicBezTo>
                      <a:pt x="10859" y="30302"/>
                      <a:pt x="13656" y="27504"/>
                      <a:pt x="13656" y="24052"/>
                    </a:cubicBezTo>
                    <a:lnTo>
                      <a:pt x="13656" y="6252"/>
                    </a:lnTo>
                    <a:cubicBezTo>
                      <a:pt x="13656" y="2787"/>
                      <a:pt x="16454" y="1"/>
                      <a:pt x="19907" y="1"/>
                    </a:cubicBezTo>
                    <a:lnTo>
                      <a:pt x="36016" y="1"/>
                    </a:ln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" name="Google Shape;135;p18"/>
              <p:cNvSpPr/>
              <p:nvPr/>
            </p:nvSpPr>
            <p:spPr>
              <a:xfrm>
                <a:off x="2139288" y="4028813"/>
                <a:ext cx="447997" cy="445480"/>
              </a:xfrm>
              <a:custGeom>
                <a:rect b="b" l="l" r="r" t="t"/>
                <a:pathLst>
                  <a:path extrusionOk="0" h="29207" w="29195">
                    <a:moveTo>
                      <a:pt x="14597" y="1"/>
                    </a:moveTo>
                    <a:cubicBezTo>
                      <a:pt x="6537" y="1"/>
                      <a:pt x="0" y="6537"/>
                      <a:pt x="0" y="14598"/>
                    </a:cubicBezTo>
                    <a:cubicBezTo>
                      <a:pt x="0" y="22658"/>
                      <a:pt x="6537" y="29207"/>
                      <a:pt x="14597" y="29207"/>
                    </a:cubicBezTo>
                    <a:cubicBezTo>
                      <a:pt x="22658" y="29207"/>
                      <a:pt x="29194" y="22658"/>
                      <a:pt x="29194" y="14598"/>
                    </a:cubicBezTo>
                    <a:cubicBezTo>
                      <a:pt x="29194" y="6537"/>
                      <a:pt x="22658" y="1"/>
                      <a:pt x="14597" y="1"/>
                    </a:cubicBezTo>
                    <a:close/>
                  </a:path>
                </a:pathLst>
              </a:custGeom>
              <a:solidFill>
                <a:srgbClr val="FFA16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6" name="Google Shape;136;p18"/>
            <p:cNvGrpSpPr/>
            <p:nvPr/>
          </p:nvGrpSpPr>
          <p:grpSpPr>
            <a:xfrm>
              <a:off x="5365813" y="3504138"/>
              <a:ext cx="1654457" cy="970161"/>
              <a:chOff x="5365813" y="3504138"/>
              <a:chExt cx="1654457" cy="970161"/>
            </a:xfrm>
          </p:grpSpPr>
          <p:sp>
            <p:nvSpPr>
              <p:cNvPr id="137" name="Google Shape;137;p18"/>
              <p:cNvSpPr/>
              <p:nvPr/>
            </p:nvSpPr>
            <p:spPr>
              <a:xfrm>
                <a:off x="5365813" y="3504138"/>
                <a:ext cx="1295982" cy="825151"/>
              </a:xfrm>
              <a:custGeom>
                <a:rect b="b" l="l" r="r" t="t"/>
                <a:pathLst>
                  <a:path extrusionOk="0" fill="none" h="30303" w="36017">
                    <a:moveTo>
                      <a:pt x="36017" y="30302"/>
                    </a:moveTo>
                    <a:lnTo>
                      <a:pt x="28623" y="30302"/>
                    </a:lnTo>
                    <a:cubicBezTo>
                      <a:pt x="25170" y="30302"/>
                      <a:pt x="22372" y="27504"/>
                      <a:pt x="22372" y="24052"/>
                    </a:cubicBezTo>
                    <a:lnTo>
                      <a:pt x="22372" y="6252"/>
                    </a:lnTo>
                    <a:cubicBezTo>
                      <a:pt x="22372" y="2787"/>
                      <a:pt x="19574" y="1"/>
                      <a:pt x="16121" y="1"/>
                    </a:cubicBezTo>
                    <a:lnTo>
                      <a:pt x="0" y="1"/>
                    </a:ln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" name="Google Shape;138;p18"/>
              <p:cNvSpPr/>
              <p:nvPr/>
            </p:nvSpPr>
            <p:spPr>
              <a:xfrm>
                <a:off x="6572234" y="4028820"/>
                <a:ext cx="448035" cy="445480"/>
              </a:xfrm>
              <a:custGeom>
                <a:rect b="b" l="l" r="r" t="t"/>
                <a:pathLst>
                  <a:path extrusionOk="0" h="29207" w="29207">
                    <a:moveTo>
                      <a:pt x="14598" y="1"/>
                    </a:moveTo>
                    <a:cubicBezTo>
                      <a:pt x="6537" y="1"/>
                      <a:pt x="1" y="6537"/>
                      <a:pt x="1" y="14598"/>
                    </a:cubicBezTo>
                    <a:cubicBezTo>
                      <a:pt x="1" y="22658"/>
                      <a:pt x="6537" y="29207"/>
                      <a:pt x="14598" y="29207"/>
                    </a:cubicBezTo>
                    <a:cubicBezTo>
                      <a:pt x="22658" y="29207"/>
                      <a:pt x="29207" y="22658"/>
                      <a:pt x="29207" y="14598"/>
                    </a:cubicBezTo>
                    <a:cubicBezTo>
                      <a:pt x="29207" y="6537"/>
                      <a:pt x="22658" y="1"/>
                      <a:pt x="14598" y="1"/>
                    </a:cubicBezTo>
                    <a:close/>
                  </a:path>
                </a:pathLst>
              </a:custGeom>
              <a:solidFill>
                <a:srgbClr val="FFA16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9" name="Google Shape;139;p18"/>
            <p:cNvGrpSpPr/>
            <p:nvPr/>
          </p:nvGrpSpPr>
          <p:grpSpPr>
            <a:xfrm>
              <a:off x="2139290" y="2910166"/>
              <a:ext cx="1688530" cy="445480"/>
              <a:chOff x="2139290" y="2910166"/>
              <a:chExt cx="1688530" cy="445480"/>
            </a:xfrm>
          </p:grpSpPr>
          <p:sp>
            <p:nvSpPr>
              <p:cNvPr id="140" name="Google Shape;140;p18"/>
              <p:cNvSpPr/>
              <p:nvPr/>
            </p:nvSpPr>
            <p:spPr>
              <a:xfrm>
                <a:off x="2531839" y="3132893"/>
                <a:ext cx="1295982" cy="27"/>
              </a:xfrm>
              <a:custGeom>
                <a:rect b="b" l="l" r="r" t="t"/>
                <a:pathLst>
                  <a:path extrusionOk="0" fill="none" h="1" w="36017">
                    <a:moveTo>
                      <a:pt x="0" y="0"/>
                    </a:moveTo>
                    <a:lnTo>
                      <a:pt x="36016" y="0"/>
                    </a:ln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" name="Google Shape;141;p18"/>
              <p:cNvSpPr/>
              <p:nvPr/>
            </p:nvSpPr>
            <p:spPr>
              <a:xfrm>
                <a:off x="2139290" y="2910166"/>
                <a:ext cx="447997" cy="445480"/>
              </a:xfrm>
              <a:custGeom>
                <a:rect b="b" l="l" r="r" t="t"/>
                <a:pathLst>
                  <a:path extrusionOk="0" h="29207" w="29195">
                    <a:moveTo>
                      <a:pt x="14597" y="1"/>
                    </a:moveTo>
                    <a:cubicBezTo>
                      <a:pt x="6537" y="1"/>
                      <a:pt x="0" y="6537"/>
                      <a:pt x="0" y="14598"/>
                    </a:cubicBezTo>
                    <a:cubicBezTo>
                      <a:pt x="0" y="22670"/>
                      <a:pt x="6537" y="29207"/>
                      <a:pt x="14597" y="29207"/>
                    </a:cubicBezTo>
                    <a:cubicBezTo>
                      <a:pt x="22658" y="29207"/>
                      <a:pt x="29194" y="22670"/>
                      <a:pt x="29194" y="14598"/>
                    </a:cubicBezTo>
                    <a:cubicBezTo>
                      <a:pt x="29194" y="6537"/>
                      <a:pt x="22658" y="1"/>
                      <a:pt x="14597" y="1"/>
                    </a:cubicBezTo>
                    <a:close/>
                  </a:path>
                </a:pathLst>
              </a:custGeom>
              <a:solidFill>
                <a:srgbClr val="FFA16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2" name="Google Shape;142;p18"/>
            <p:cNvGrpSpPr/>
            <p:nvPr/>
          </p:nvGrpSpPr>
          <p:grpSpPr>
            <a:xfrm>
              <a:off x="3283937" y="2675613"/>
              <a:ext cx="2306669" cy="1161508"/>
              <a:chOff x="3283937" y="2675613"/>
              <a:chExt cx="2306669" cy="1161508"/>
            </a:xfrm>
          </p:grpSpPr>
          <p:sp>
            <p:nvSpPr>
              <p:cNvPr id="143" name="Google Shape;143;p18"/>
              <p:cNvSpPr/>
              <p:nvPr/>
            </p:nvSpPr>
            <p:spPr>
              <a:xfrm>
                <a:off x="3477725" y="2675613"/>
                <a:ext cx="1974081" cy="1082075"/>
              </a:xfrm>
              <a:custGeom>
                <a:rect b="b" l="l" r="r" t="t"/>
                <a:pathLst>
                  <a:path extrusionOk="0" h="49376" w="82202">
                    <a:moveTo>
                      <a:pt x="1012" y="0"/>
                    </a:moveTo>
                    <a:cubicBezTo>
                      <a:pt x="453" y="0"/>
                      <a:pt x="0" y="452"/>
                      <a:pt x="0" y="1012"/>
                    </a:cubicBezTo>
                    <a:lnTo>
                      <a:pt x="0" y="48363"/>
                    </a:lnTo>
                    <a:cubicBezTo>
                      <a:pt x="0" y="48935"/>
                      <a:pt x="465" y="49375"/>
                      <a:pt x="1012" y="49375"/>
                    </a:cubicBezTo>
                    <a:lnTo>
                      <a:pt x="81177" y="49375"/>
                    </a:lnTo>
                    <a:cubicBezTo>
                      <a:pt x="81737" y="49375"/>
                      <a:pt x="82177" y="48935"/>
                      <a:pt x="82201" y="48375"/>
                    </a:cubicBezTo>
                    <a:lnTo>
                      <a:pt x="82201" y="1012"/>
                    </a:lnTo>
                    <a:cubicBezTo>
                      <a:pt x="82201" y="441"/>
                      <a:pt x="81737" y="0"/>
                      <a:pt x="8118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" name="Google Shape;144;p18"/>
              <p:cNvSpPr/>
              <p:nvPr/>
            </p:nvSpPr>
            <p:spPr>
              <a:xfrm>
                <a:off x="3283937" y="3736239"/>
                <a:ext cx="2306669" cy="100882"/>
              </a:xfrm>
              <a:custGeom>
                <a:rect b="b" l="l" r="r" t="t"/>
                <a:pathLst>
                  <a:path extrusionOk="0" h="5787" w="88167">
                    <a:moveTo>
                      <a:pt x="906" y="0"/>
                    </a:moveTo>
                    <a:cubicBezTo>
                      <a:pt x="406" y="0"/>
                      <a:pt x="1" y="417"/>
                      <a:pt x="1" y="905"/>
                    </a:cubicBezTo>
                    <a:cubicBezTo>
                      <a:pt x="1" y="3596"/>
                      <a:pt x="2192" y="5787"/>
                      <a:pt x="4882" y="5787"/>
                    </a:cubicBezTo>
                    <a:lnTo>
                      <a:pt x="83261" y="5787"/>
                    </a:lnTo>
                    <a:cubicBezTo>
                      <a:pt x="85964" y="5787"/>
                      <a:pt x="88131" y="3608"/>
                      <a:pt x="88167" y="905"/>
                    </a:cubicBezTo>
                    <a:cubicBezTo>
                      <a:pt x="88167" y="405"/>
                      <a:pt x="87750" y="0"/>
                      <a:pt x="8726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18"/>
              <p:cNvSpPr/>
              <p:nvPr/>
            </p:nvSpPr>
            <p:spPr>
              <a:xfrm>
                <a:off x="3565250" y="2729988"/>
                <a:ext cx="1799029" cy="973328"/>
              </a:xfrm>
              <a:custGeom>
                <a:rect b="b" l="l" r="r" t="t"/>
                <a:pathLst>
                  <a:path extrusionOk="0" h="44828" w="77737">
                    <a:moveTo>
                      <a:pt x="489" y="0"/>
                    </a:moveTo>
                    <a:cubicBezTo>
                      <a:pt x="227" y="0"/>
                      <a:pt x="1" y="226"/>
                      <a:pt x="1" y="488"/>
                    </a:cubicBezTo>
                    <a:lnTo>
                      <a:pt x="1" y="44351"/>
                    </a:lnTo>
                    <a:cubicBezTo>
                      <a:pt x="1" y="44606"/>
                      <a:pt x="216" y="44828"/>
                      <a:pt x="480" y="44828"/>
                    </a:cubicBezTo>
                    <a:cubicBezTo>
                      <a:pt x="487" y="44828"/>
                      <a:pt x="494" y="44827"/>
                      <a:pt x="501" y="44827"/>
                    </a:cubicBezTo>
                    <a:lnTo>
                      <a:pt x="77249" y="44827"/>
                    </a:lnTo>
                    <a:cubicBezTo>
                      <a:pt x="77511" y="44827"/>
                      <a:pt x="77737" y="44601"/>
                      <a:pt x="77737" y="44339"/>
                    </a:cubicBezTo>
                    <a:lnTo>
                      <a:pt x="77737" y="488"/>
                    </a:lnTo>
                    <a:cubicBezTo>
                      <a:pt x="77737" y="226"/>
                      <a:pt x="77511" y="0"/>
                      <a:pt x="7724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18"/>
              <p:cNvSpPr/>
              <p:nvPr/>
            </p:nvSpPr>
            <p:spPr>
              <a:xfrm>
                <a:off x="4228850" y="2872663"/>
                <a:ext cx="447977" cy="666299"/>
              </a:xfrm>
              <a:custGeom>
                <a:rect b="b" l="l" r="r" t="t"/>
                <a:pathLst>
                  <a:path extrusionOk="0" h="28242" w="23956">
                    <a:moveTo>
                      <a:pt x="11978" y="0"/>
                    </a:moveTo>
                    <a:cubicBezTo>
                      <a:pt x="583" y="0"/>
                      <a:pt x="0" y="2834"/>
                      <a:pt x="0" y="3405"/>
                    </a:cubicBezTo>
                    <a:lnTo>
                      <a:pt x="0" y="12895"/>
                    </a:lnTo>
                    <a:cubicBezTo>
                      <a:pt x="0" y="18253"/>
                      <a:pt x="2905" y="23217"/>
                      <a:pt x="7560" y="25837"/>
                    </a:cubicBezTo>
                    <a:lnTo>
                      <a:pt x="11692" y="28170"/>
                    </a:lnTo>
                    <a:cubicBezTo>
                      <a:pt x="11775" y="28218"/>
                      <a:pt x="11871" y="28242"/>
                      <a:pt x="11966" y="28242"/>
                    </a:cubicBezTo>
                    <a:cubicBezTo>
                      <a:pt x="12049" y="28242"/>
                      <a:pt x="12156" y="28230"/>
                      <a:pt x="12263" y="28170"/>
                    </a:cubicBezTo>
                    <a:lnTo>
                      <a:pt x="16395" y="25837"/>
                    </a:lnTo>
                    <a:cubicBezTo>
                      <a:pt x="21062" y="23217"/>
                      <a:pt x="23955" y="18253"/>
                      <a:pt x="23955" y="12895"/>
                    </a:cubicBezTo>
                    <a:lnTo>
                      <a:pt x="23955" y="3405"/>
                    </a:lnTo>
                    <a:cubicBezTo>
                      <a:pt x="23955" y="3358"/>
                      <a:pt x="23955" y="3310"/>
                      <a:pt x="23943" y="3274"/>
                    </a:cubicBezTo>
                    <a:cubicBezTo>
                      <a:pt x="23860" y="2941"/>
                      <a:pt x="22812" y="0"/>
                      <a:pt x="11978" y="0"/>
                    </a:cubicBezTo>
                    <a:close/>
                  </a:path>
                </a:pathLst>
              </a:custGeom>
              <a:solidFill>
                <a:srgbClr val="FFA16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18"/>
              <p:cNvSpPr/>
              <p:nvPr/>
            </p:nvSpPr>
            <p:spPr>
              <a:xfrm>
                <a:off x="4213252" y="2857963"/>
                <a:ext cx="448019" cy="666276"/>
              </a:xfrm>
              <a:custGeom>
                <a:rect b="b" l="l" r="r" t="t"/>
                <a:pathLst>
                  <a:path extrusionOk="0" h="29374" w="25064">
                    <a:moveTo>
                      <a:pt x="12550" y="1108"/>
                    </a:moveTo>
                    <a:cubicBezTo>
                      <a:pt x="23254" y="1108"/>
                      <a:pt x="23956" y="3965"/>
                      <a:pt x="23956" y="3965"/>
                    </a:cubicBezTo>
                    <a:lnTo>
                      <a:pt x="23956" y="13467"/>
                    </a:lnTo>
                    <a:cubicBezTo>
                      <a:pt x="23956" y="18634"/>
                      <a:pt x="21182" y="23372"/>
                      <a:pt x="16681" y="25909"/>
                    </a:cubicBezTo>
                    <a:lnTo>
                      <a:pt x="12550" y="28242"/>
                    </a:lnTo>
                    <a:lnTo>
                      <a:pt x="8406" y="25909"/>
                    </a:lnTo>
                    <a:cubicBezTo>
                      <a:pt x="3918" y="23372"/>
                      <a:pt x="1132" y="18634"/>
                      <a:pt x="1132" y="13467"/>
                    </a:cubicBezTo>
                    <a:lnTo>
                      <a:pt x="1132" y="3965"/>
                    </a:lnTo>
                    <a:cubicBezTo>
                      <a:pt x="1132" y="3965"/>
                      <a:pt x="1132" y="1108"/>
                      <a:pt x="12550" y="1108"/>
                    </a:cubicBezTo>
                    <a:close/>
                    <a:moveTo>
                      <a:pt x="12550" y="1"/>
                    </a:moveTo>
                    <a:cubicBezTo>
                      <a:pt x="7633" y="1"/>
                      <a:pt x="4108" y="513"/>
                      <a:pt x="2060" y="1548"/>
                    </a:cubicBezTo>
                    <a:cubicBezTo>
                      <a:pt x="155" y="2501"/>
                      <a:pt x="1" y="3644"/>
                      <a:pt x="1" y="3965"/>
                    </a:cubicBezTo>
                    <a:lnTo>
                      <a:pt x="1" y="13467"/>
                    </a:lnTo>
                    <a:cubicBezTo>
                      <a:pt x="1" y="19015"/>
                      <a:pt x="3013" y="24158"/>
                      <a:pt x="7847" y="26885"/>
                    </a:cubicBezTo>
                    <a:lnTo>
                      <a:pt x="11978" y="29230"/>
                    </a:lnTo>
                    <a:cubicBezTo>
                      <a:pt x="12145" y="29314"/>
                      <a:pt x="12335" y="29373"/>
                      <a:pt x="12538" y="29373"/>
                    </a:cubicBezTo>
                    <a:cubicBezTo>
                      <a:pt x="12728" y="29373"/>
                      <a:pt x="12907" y="29326"/>
                      <a:pt x="13086" y="29230"/>
                    </a:cubicBezTo>
                    <a:lnTo>
                      <a:pt x="17217" y="26885"/>
                    </a:lnTo>
                    <a:cubicBezTo>
                      <a:pt x="22063" y="24170"/>
                      <a:pt x="25063" y="19027"/>
                      <a:pt x="25063" y="13467"/>
                    </a:cubicBezTo>
                    <a:lnTo>
                      <a:pt x="25063" y="3965"/>
                    </a:lnTo>
                    <a:cubicBezTo>
                      <a:pt x="25063" y="3882"/>
                      <a:pt x="25051" y="3787"/>
                      <a:pt x="25039" y="3703"/>
                    </a:cubicBezTo>
                    <a:cubicBezTo>
                      <a:pt x="24956" y="3418"/>
                      <a:pt x="24587" y="2406"/>
                      <a:pt x="22730" y="1525"/>
                    </a:cubicBezTo>
                    <a:cubicBezTo>
                      <a:pt x="20587" y="513"/>
                      <a:pt x="17158" y="1"/>
                      <a:pt x="1255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" name="Google Shape;148;p18"/>
              <p:cNvSpPr/>
              <p:nvPr/>
            </p:nvSpPr>
            <p:spPr>
              <a:xfrm>
                <a:off x="4316512" y="3044540"/>
                <a:ext cx="272664" cy="228897"/>
              </a:xfrm>
              <a:custGeom>
                <a:rect b="b" l="l" r="r" t="t"/>
                <a:pathLst>
                  <a:path extrusionOk="0" fill="none" h="7847" w="12860">
                    <a:moveTo>
                      <a:pt x="1" y="2858"/>
                    </a:moveTo>
                    <a:lnTo>
                      <a:pt x="5001" y="7847"/>
                    </a:lnTo>
                    <a:lnTo>
                      <a:pt x="12860" y="0"/>
                    </a:lnTo>
                  </a:path>
                </a:pathLst>
              </a:custGeom>
              <a:noFill/>
              <a:ln cap="rnd" cmpd="sng" w="27975">
                <a:solidFill>
                  <a:schemeClr val="accent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9" name="Google Shape;149;p18"/>
            <p:cNvGrpSpPr/>
            <p:nvPr/>
          </p:nvGrpSpPr>
          <p:grpSpPr>
            <a:xfrm>
              <a:off x="2139288" y="1806897"/>
              <a:ext cx="1376532" cy="1034227"/>
              <a:chOff x="2139288" y="1806897"/>
              <a:chExt cx="1376532" cy="1034227"/>
            </a:xfrm>
          </p:grpSpPr>
          <p:sp>
            <p:nvSpPr>
              <p:cNvPr id="150" name="Google Shape;150;p18"/>
              <p:cNvSpPr/>
              <p:nvPr/>
            </p:nvSpPr>
            <p:spPr>
              <a:xfrm>
                <a:off x="2219839" y="2016000"/>
                <a:ext cx="1295982" cy="825123"/>
              </a:xfrm>
              <a:custGeom>
                <a:rect b="b" l="l" r="r" t="t"/>
                <a:pathLst>
                  <a:path extrusionOk="0" fill="none" h="30302" w="36017">
                    <a:moveTo>
                      <a:pt x="0" y="0"/>
                    </a:moveTo>
                    <a:lnTo>
                      <a:pt x="7406" y="0"/>
                    </a:lnTo>
                    <a:cubicBezTo>
                      <a:pt x="10859" y="0"/>
                      <a:pt x="13656" y="2798"/>
                      <a:pt x="13656" y="6251"/>
                    </a:cubicBezTo>
                    <a:lnTo>
                      <a:pt x="13656" y="24051"/>
                    </a:lnTo>
                    <a:cubicBezTo>
                      <a:pt x="13656" y="27504"/>
                      <a:pt x="16454" y="30302"/>
                      <a:pt x="19907" y="30302"/>
                    </a:cubicBezTo>
                    <a:lnTo>
                      <a:pt x="36016" y="30302"/>
                    </a:ln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51" name="Google Shape;151;p18"/>
              <p:cNvGrpSpPr/>
              <p:nvPr/>
            </p:nvGrpSpPr>
            <p:grpSpPr>
              <a:xfrm>
                <a:off x="2139288" y="1806897"/>
                <a:ext cx="447997" cy="445443"/>
                <a:chOff x="2139288" y="1806897"/>
                <a:chExt cx="447997" cy="445443"/>
              </a:xfrm>
            </p:grpSpPr>
            <p:grpSp>
              <p:nvGrpSpPr>
                <p:cNvPr id="152" name="Google Shape;152;p18"/>
                <p:cNvGrpSpPr/>
                <p:nvPr/>
              </p:nvGrpSpPr>
              <p:grpSpPr>
                <a:xfrm>
                  <a:off x="2230671" y="1991026"/>
                  <a:ext cx="156628" cy="48006"/>
                  <a:chOff x="2230671" y="1991026"/>
                  <a:chExt cx="156628" cy="48006"/>
                </a:xfrm>
              </p:grpSpPr>
              <p:sp>
                <p:nvSpPr>
                  <p:cNvPr id="153" name="Google Shape;153;p18"/>
                  <p:cNvSpPr/>
                  <p:nvPr/>
                </p:nvSpPr>
                <p:spPr>
                  <a:xfrm>
                    <a:off x="2230671" y="1991026"/>
                    <a:ext cx="48006" cy="48006"/>
                  </a:xfrm>
                  <a:custGeom>
                    <a:rect b="b" l="l" r="r" t="t"/>
                    <a:pathLst>
                      <a:path extrusionOk="0" h="1763" w="1763">
                        <a:moveTo>
                          <a:pt x="882" y="453"/>
                        </a:moveTo>
                        <a:cubicBezTo>
                          <a:pt x="1120" y="453"/>
                          <a:pt x="1310" y="644"/>
                          <a:pt x="1310" y="882"/>
                        </a:cubicBezTo>
                        <a:cubicBezTo>
                          <a:pt x="1310" y="1120"/>
                          <a:pt x="1120" y="1310"/>
                          <a:pt x="882" y="1310"/>
                        </a:cubicBezTo>
                        <a:cubicBezTo>
                          <a:pt x="644" y="1310"/>
                          <a:pt x="453" y="1120"/>
                          <a:pt x="453" y="882"/>
                        </a:cubicBezTo>
                        <a:cubicBezTo>
                          <a:pt x="465" y="644"/>
                          <a:pt x="644" y="453"/>
                          <a:pt x="882" y="453"/>
                        </a:cubicBezTo>
                        <a:close/>
                        <a:moveTo>
                          <a:pt x="882" y="1"/>
                        </a:moveTo>
                        <a:cubicBezTo>
                          <a:pt x="406" y="1"/>
                          <a:pt x="1" y="394"/>
                          <a:pt x="1" y="882"/>
                        </a:cubicBezTo>
                        <a:cubicBezTo>
                          <a:pt x="1" y="1370"/>
                          <a:pt x="394" y="1763"/>
                          <a:pt x="882" y="1763"/>
                        </a:cubicBezTo>
                        <a:cubicBezTo>
                          <a:pt x="1358" y="1763"/>
                          <a:pt x="1763" y="1370"/>
                          <a:pt x="1763" y="882"/>
                        </a:cubicBezTo>
                        <a:cubicBezTo>
                          <a:pt x="1763" y="394"/>
                          <a:pt x="1370" y="1"/>
                          <a:pt x="882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54" name="Google Shape;154;p18"/>
                  <p:cNvSpPr/>
                  <p:nvPr/>
                </p:nvSpPr>
                <p:spPr>
                  <a:xfrm>
                    <a:off x="2339292" y="1991026"/>
                    <a:ext cx="48006" cy="48006"/>
                  </a:xfrm>
                  <a:custGeom>
                    <a:rect b="b" l="l" r="r" t="t"/>
                    <a:pathLst>
                      <a:path extrusionOk="0" h="1763" w="1763">
                        <a:moveTo>
                          <a:pt x="881" y="453"/>
                        </a:moveTo>
                        <a:cubicBezTo>
                          <a:pt x="1120" y="453"/>
                          <a:pt x="1310" y="644"/>
                          <a:pt x="1310" y="882"/>
                        </a:cubicBezTo>
                        <a:cubicBezTo>
                          <a:pt x="1310" y="1120"/>
                          <a:pt x="1120" y="1310"/>
                          <a:pt x="881" y="1310"/>
                        </a:cubicBezTo>
                        <a:cubicBezTo>
                          <a:pt x="643" y="1310"/>
                          <a:pt x="453" y="1120"/>
                          <a:pt x="453" y="882"/>
                        </a:cubicBezTo>
                        <a:cubicBezTo>
                          <a:pt x="453" y="644"/>
                          <a:pt x="643" y="453"/>
                          <a:pt x="881" y="453"/>
                        </a:cubicBezTo>
                        <a:close/>
                        <a:moveTo>
                          <a:pt x="881" y="1"/>
                        </a:moveTo>
                        <a:cubicBezTo>
                          <a:pt x="405" y="1"/>
                          <a:pt x="0" y="394"/>
                          <a:pt x="0" y="882"/>
                        </a:cubicBezTo>
                        <a:cubicBezTo>
                          <a:pt x="0" y="1370"/>
                          <a:pt x="393" y="1763"/>
                          <a:pt x="881" y="1763"/>
                        </a:cubicBezTo>
                        <a:cubicBezTo>
                          <a:pt x="1358" y="1763"/>
                          <a:pt x="1762" y="1370"/>
                          <a:pt x="1762" y="882"/>
                        </a:cubicBezTo>
                        <a:cubicBezTo>
                          <a:pt x="1762" y="394"/>
                          <a:pt x="1358" y="1"/>
                          <a:pt x="881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155" name="Google Shape;155;p18"/>
                <p:cNvSpPr/>
                <p:nvPr/>
              </p:nvSpPr>
              <p:spPr>
                <a:xfrm>
                  <a:off x="2139288" y="1806897"/>
                  <a:ext cx="447997" cy="445443"/>
                </a:xfrm>
                <a:custGeom>
                  <a:rect b="b" l="l" r="r" t="t"/>
                  <a:pathLst>
                    <a:path extrusionOk="0" h="29195" w="29195">
                      <a:moveTo>
                        <a:pt x="14597" y="0"/>
                      </a:moveTo>
                      <a:cubicBezTo>
                        <a:pt x="6537" y="0"/>
                        <a:pt x="0" y="6537"/>
                        <a:pt x="0" y="14597"/>
                      </a:cubicBezTo>
                      <a:cubicBezTo>
                        <a:pt x="0" y="22658"/>
                        <a:pt x="6537" y="29194"/>
                        <a:pt x="14597" y="29194"/>
                      </a:cubicBezTo>
                      <a:cubicBezTo>
                        <a:pt x="22658" y="29194"/>
                        <a:pt x="29194" y="22658"/>
                        <a:pt x="29194" y="14597"/>
                      </a:cubicBezTo>
                      <a:cubicBezTo>
                        <a:pt x="29194" y="6537"/>
                        <a:pt x="22658" y="0"/>
                        <a:pt x="14597" y="0"/>
                      </a:cubicBezTo>
                      <a:close/>
                    </a:path>
                  </a:pathLst>
                </a:custGeom>
                <a:solidFill>
                  <a:srgbClr val="FFA16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sp>
        <p:nvSpPr>
          <p:cNvPr id="156" name="Google Shape;156;p18"/>
          <p:cNvSpPr txBox="1"/>
          <p:nvPr/>
        </p:nvSpPr>
        <p:spPr>
          <a:xfrm>
            <a:off x="2794963" y="1136175"/>
            <a:ext cx="34239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latin typeface="Fira Sans"/>
                <a:ea typeface="Fira Sans"/>
                <a:cs typeface="Fira Sans"/>
                <a:sym typeface="Fira Sans"/>
              </a:rPr>
              <a:t>Which attacks are relevant when speaking of IoT clusters?</a:t>
            </a:r>
            <a:endParaRPr i="1" sz="16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57" name="Google Shape;157;p1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9"/>
          <p:cNvSpPr txBox="1"/>
          <p:nvPr>
            <p:ph type="ctrTitle"/>
          </p:nvPr>
        </p:nvSpPr>
        <p:spPr>
          <a:xfrm>
            <a:off x="1306500" y="505225"/>
            <a:ext cx="6531000" cy="7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Keylogger</a:t>
            </a:r>
            <a:endParaRPr/>
          </a:p>
        </p:txBody>
      </p:sp>
      <p:sp>
        <p:nvSpPr>
          <p:cNvPr id="163" name="Google Shape;163;p19"/>
          <p:cNvSpPr txBox="1"/>
          <p:nvPr>
            <p:ph idx="1" type="subTitle"/>
          </p:nvPr>
        </p:nvSpPr>
        <p:spPr>
          <a:xfrm>
            <a:off x="578925" y="1533250"/>
            <a:ext cx="4758300" cy="185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Malicious software that collects system events (key pressed) to collect data (user input) which is then filtered to obtain critical information such as passwords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Can it be used as an inspiration?</a:t>
            </a:r>
            <a:endParaRPr/>
          </a:p>
        </p:txBody>
      </p:sp>
      <p:pic>
        <p:nvPicPr>
          <p:cNvPr id="164" name="Google Shape;16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98400" y="1651150"/>
            <a:ext cx="2483699" cy="2516441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1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0"/>
          <p:cNvSpPr txBox="1"/>
          <p:nvPr>
            <p:ph type="ctrTitle"/>
          </p:nvPr>
        </p:nvSpPr>
        <p:spPr>
          <a:xfrm>
            <a:off x="980400" y="453650"/>
            <a:ext cx="7183200" cy="70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Intelligent Monitoring</a:t>
            </a:r>
            <a:endParaRPr/>
          </a:p>
        </p:txBody>
      </p:sp>
      <p:sp>
        <p:nvSpPr>
          <p:cNvPr id="171" name="Google Shape;171;p20"/>
          <p:cNvSpPr txBox="1"/>
          <p:nvPr>
            <p:ph idx="1" type="subTitle"/>
          </p:nvPr>
        </p:nvSpPr>
        <p:spPr>
          <a:xfrm>
            <a:off x="980400" y="1451150"/>
            <a:ext cx="7605300" cy="311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1" lang="en"/>
              <a:t>Anomaly detection: </a:t>
            </a:r>
            <a:r>
              <a:rPr lang="en"/>
              <a:t>Unexpected, anomalous </a:t>
            </a:r>
            <a:r>
              <a:rPr lang="en"/>
              <a:t>data can indicate critical incidents! (Attacks, System failures…)</a:t>
            </a:r>
            <a:endParaRPr/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1" lang="en"/>
              <a:t>User patterns:</a:t>
            </a:r>
            <a:r>
              <a:rPr lang="en"/>
              <a:t> Crucial information can be obtained</a:t>
            </a:r>
            <a:endParaRPr/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1" lang="en"/>
              <a:t>System specific: </a:t>
            </a:r>
            <a:r>
              <a:rPr lang="en"/>
              <a:t>Extraction of intelligent information depends on each system and requires a thorough analysis of the collected data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2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1"/>
          <p:cNvSpPr txBox="1"/>
          <p:nvPr>
            <p:ph type="ctrTitle"/>
          </p:nvPr>
        </p:nvSpPr>
        <p:spPr>
          <a:xfrm>
            <a:off x="2788500" y="525775"/>
            <a:ext cx="3567000" cy="7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FreeRTOS</a:t>
            </a:r>
            <a:endParaRPr/>
          </a:p>
        </p:txBody>
      </p:sp>
      <p:sp>
        <p:nvSpPr>
          <p:cNvPr id="178" name="Google Shape;178;p21"/>
          <p:cNvSpPr txBox="1"/>
          <p:nvPr>
            <p:ph idx="1" type="subTitle"/>
          </p:nvPr>
        </p:nvSpPr>
        <p:spPr>
          <a:xfrm>
            <a:off x="291725" y="1719625"/>
            <a:ext cx="4959300" cy="294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Open source real time OS</a:t>
            </a:r>
            <a:endParaRPr sz="2100"/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OS components </a:t>
            </a:r>
            <a:endParaRPr sz="2100"/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A very simple OS which </a:t>
            </a:r>
            <a:r>
              <a:rPr lang="en" sz="2100"/>
              <a:t>require</a:t>
            </a:r>
            <a:r>
              <a:rPr lang="en" sz="2100"/>
              <a:t> a lot of development to obtain the desired functionality</a:t>
            </a:r>
            <a:endParaRPr/>
          </a:p>
        </p:txBody>
      </p:sp>
      <p:pic>
        <p:nvPicPr>
          <p:cNvPr id="179" name="Google Shape;17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19875" y="2189525"/>
            <a:ext cx="3377802" cy="130625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ybersecurity Infographics by Slidesgo">
  <a:themeElements>
    <a:clrScheme name="Simple Light">
      <a:dk1>
        <a:srgbClr val="000000"/>
      </a:dk1>
      <a:lt1>
        <a:srgbClr val="FFFFFF"/>
      </a:lt1>
      <a:dk2>
        <a:srgbClr val="E0E0E0"/>
      </a:dk2>
      <a:lt2>
        <a:srgbClr val="EEEEEE"/>
      </a:lt2>
      <a:accent1>
        <a:srgbClr val="2E294E"/>
      </a:accent1>
      <a:accent2>
        <a:srgbClr val="DD90B6"/>
      </a:accent2>
      <a:accent3>
        <a:srgbClr val="A060AD"/>
      </a:accent3>
      <a:accent4>
        <a:srgbClr val="8058BE"/>
      </a:accent4>
      <a:accent5>
        <a:srgbClr val="424B66"/>
      </a:accent5>
      <a:accent6>
        <a:srgbClr val="1C1C66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